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8" r:id="rId2"/>
  </p:sldIdLst>
  <p:sldSz cx="30243463" cy="42845038"/>
  <p:notesSz cx="7010400" cy="9296400"/>
  <p:defaultTextStyle>
    <a:defPPr>
      <a:defRPr lang="en-US"/>
    </a:defPPr>
    <a:lvl1pPr algn="l" defTabSz="4175125" rtl="0" eaLnBrk="0" fontAlgn="base" hangingPunct="0">
      <a:spcBef>
        <a:spcPct val="0"/>
      </a:spcBef>
      <a:spcAft>
        <a:spcPct val="0"/>
      </a:spcAft>
      <a:defRPr sz="8300" kern="1200">
        <a:solidFill>
          <a:schemeClr val="tx1"/>
        </a:solidFill>
        <a:latin typeface="Arial" panose="020B0604020202020204" pitchFamily="34" charset="0"/>
        <a:ea typeface="+mn-ea"/>
        <a:cs typeface="Arial" panose="020B0604020202020204" pitchFamily="34" charset="0"/>
      </a:defRPr>
    </a:lvl1pPr>
    <a:lvl2pPr marL="2087563" indent="-1630363" algn="l" defTabSz="4175125" rtl="0" eaLnBrk="0" fontAlgn="base" hangingPunct="0">
      <a:spcBef>
        <a:spcPct val="0"/>
      </a:spcBef>
      <a:spcAft>
        <a:spcPct val="0"/>
      </a:spcAft>
      <a:defRPr sz="8300" kern="1200">
        <a:solidFill>
          <a:schemeClr val="tx1"/>
        </a:solidFill>
        <a:latin typeface="Arial" panose="020B0604020202020204" pitchFamily="34" charset="0"/>
        <a:ea typeface="+mn-ea"/>
        <a:cs typeface="Arial" panose="020B0604020202020204" pitchFamily="34" charset="0"/>
      </a:defRPr>
    </a:lvl2pPr>
    <a:lvl3pPr marL="4175125" indent="-3260725" algn="l" defTabSz="4175125" rtl="0" eaLnBrk="0" fontAlgn="base" hangingPunct="0">
      <a:spcBef>
        <a:spcPct val="0"/>
      </a:spcBef>
      <a:spcAft>
        <a:spcPct val="0"/>
      </a:spcAft>
      <a:defRPr sz="8300" kern="1200">
        <a:solidFill>
          <a:schemeClr val="tx1"/>
        </a:solidFill>
        <a:latin typeface="Arial" panose="020B0604020202020204" pitchFamily="34" charset="0"/>
        <a:ea typeface="+mn-ea"/>
        <a:cs typeface="Arial" panose="020B0604020202020204" pitchFamily="34" charset="0"/>
      </a:defRPr>
    </a:lvl3pPr>
    <a:lvl4pPr marL="6264275" indent="-4892675" algn="l" defTabSz="4175125" rtl="0" eaLnBrk="0" fontAlgn="base" hangingPunct="0">
      <a:spcBef>
        <a:spcPct val="0"/>
      </a:spcBef>
      <a:spcAft>
        <a:spcPct val="0"/>
      </a:spcAft>
      <a:defRPr sz="8300" kern="1200">
        <a:solidFill>
          <a:schemeClr val="tx1"/>
        </a:solidFill>
        <a:latin typeface="Arial" panose="020B0604020202020204" pitchFamily="34" charset="0"/>
        <a:ea typeface="+mn-ea"/>
        <a:cs typeface="Arial" panose="020B0604020202020204" pitchFamily="34" charset="0"/>
      </a:defRPr>
    </a:lvl4pPr>
    <a:lvl5pPr marL="8351838" indent="-6523038" algn="l" defTabSz="4175125" rtl="0" eaLnBrk="0" fontAlgn="base" hangingPunct="0">
      <a:spcBef>
        <a:spcPct val="0"/>
      </a:spcBef>
      <a:spcAft>
        <a:spcPct val="0"/>
      </a:spcAft>
      <a:defRPr sz="8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8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8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8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8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3495">
          <p15:clr>
            <a:srgbClr val="A4A3A4"/>
          </p15:clr>
        </p15:guide>
        <p15:guide id="2" pos="952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82D97-55D8-29D8-67CC-5A0612C5391B}" name="Owen, Gail" initials="OG" userId="S::skaagow@ucl.ac.uk::efd3e10f-8e13-4a48-83fe-ee4d6bba127f" providerId="AD"/>
  <p188:author id="{33F6ED9C-8742-34F0-8285-7D96DE8A9915}" name="Schubert, Katarzyna" initials="KS" userId="S::skgtks1@ucl.ac.uk::020d2f5a-3acc-4c42-b935-0c9538a47f94" providerId="AD"/>
  <p188:author id="{ED0ADDB1-0D96-E8F4-AE5E-2F4BD8700C1B}" name="Elena Pak" initials="EP" userId="S::elena.pak@chdifoundation.org::f435497a-3d22-47f9-affc-acf7ac9cf8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 Noble" initials="SN" lastIdx="20" clrIdx="0">
    <p:extLst>
      <p:ext uri="{19B8F6BF-5375-455C-9EA6-DF929625EA0E}">
        <p15:presenceInfo xmlns:p15="http://schemas.microsoft.com/office/powerpoint/2012/main" userId="Simon Noble" providerId="None"/>
      </p:ext>
    </p:extLst>
  </p:cmAuthor>
  <p:cmAuthor id="2" name="Elena Pak" initials="EP" lastIdx="0" clrIdx="1">
    <p:extLst>
      <p:ext uri="{19B8F6BF-5375-455C-9EA6-DF929625EA0E}">
        <p15:presenceInfo xmlns:p15="http://schemas.microsoft.com/office/powerpoint/2012/main" userId="Elena Pa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5EDF7"/>
    <a:srgbClr val="D1F3FB"/>
    <a:srgbClr val="D4F4F8"/>
    <a:srgbClr val="CCECFF"/>
    <a:srgbClr val="CCFFCC"/>
    <a:srgbClr val="C5C5C5"/>
    <a:srgbClr val="5C9B55"/>
    <a:srgbClr val="FF9900"/>
    <a:srgbClr val="D9F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89" autoAdjust="0"/>
    <p:restoredTop sz="95646" autoAdjust="0"/>
  </p:normalViewPr>
  <p:slideViewPr>
    <p:cSldViewPr>
      <p:cViewPr varScale="1">
        <p:scale>
          <a:sx n="17" d="100"/>
          <a:sy n="17" d="100"/>
        </p:scale>
        <p:origin x="2730" y="96"/>
      </p:cViewPr>
      <p:guideLst>
        <p:guide orient="horz" pos="13495"/>
        <p:guide pos="952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10" Type="http://schemas.microsoft.com/office/2018/10/relationships/authors" Targe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IoN_HDClarity\HDClarity%20SMF\8.%20SMF%20General\8.5%20Presentations\HDTC%20Palm%20Springs%202025\Book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r>
              <a:rPr lang="en-US" sz="2800" dirty="0">
                <a:solidFill>
                  <a:schemeClr val="tx1"/>
                </a:solidFill>
              </a:rPr>
              <a:t>Total HDClarity Visits</a:t>
            </a:r>
            <a:r>
              <a:rPr lang="en-US" sz="2800" baseline="0" dirty="0">
                <a:solidFill>
                  <a:schemeClr val="tx1"/>
                </a:solidFill>
              </a:rPr>
              <a:t> per Site</a:t>
            </a:r>
          </a:p>
          <a:p>
            <a:pPr>
              <a:defRPr sz="2800">
                <a:solidFill>
                  <a:schemeClr val="tx1"/>
                </a:solidFill>
              </a:defRPr>
            </a:pPr>
            <a:r>
              <a:rPr lang="en-US" sz="2800" baseline="0" dirty="0">
                <a:solidFill>
                  <a:schemeClr val="tx1"/>
                </a:solidFill>
              </a:rPr>
              <a:t>Baseline and Longitudinal Visits Included</a:t>
            </a:r>
            <a:endParaRPr lang="en-US" sz="2800" dirty="0">
              <a:solidFill>
                <a:schemeClr val="tx1"/>
              </a:solidFill>
            </a:endParaRPr>
          </a:p>
        </c:rich>
      </c:tx>
      <c:layout>
        <c:manualLayout>
          <c:xMode val="edge"/>
          <c:yMode val="edge"/>
          <c:x val="0.20824596194577596"/>
          <c:y val="7.3315821419954158E-2"/>
        </c:manualLayout>
      </c:layout>
      <c:overlay val="0"/>
      <c:spPr>
        <a:noFill/>
        <a:ln>
          <a:noFill/>
        </a:ln>
        <a:effectLst/>
      </c:spPr>
      <c:txPr>
        <a:bodyPr rot="0" spcFirstLastPara="1" vertOverflow="ellipsis" vert="horz" wrap="square" anchor="ctr" anchorCtr="1"/>
        <a:lstStyle/>
        <a:p>
          <a:pPr>
            <a:defRPr sz="2800" b="1" i="0" u="none" strike="noStrike" kern="120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Sheet6!$B$1</c:f>
              <c:strCache>
                <c:ptCount val="1"/>
                <c:pt idx="0">
                  <c:v>Screening</c:v>
                </c:pt>
              </c:strCache>
            </c:strRef>
          </c:tx>
          <c:spPr>
            <a:solidFill>
              <a:schemeClr val="accent6">
                <a:lumMod val="60000"/>
                <a:lumOff val="40000"/>
              </a:schemeClr>
            </a:solidFill>
            <a:ln>
              <a:noFill/>
            </a:ln>
            <a:effectLst/>
          </c:spPr>
          <c:invertIfNegative val="0"/>
          <c:cat>
            <c:strRef>
              <c:f>Sheet6!$A$2:$A$40</c:f>
              <c:strCache>
                <c:ptCount val="39"/>
                <c:pt idx="0">
                  <c:v>WaltonCtrFounTrust</c:v>
                </c:pt>
                <c:pt idx="1">
                  <c:v>NorthBristolTrust</c:v>
                </c:pt>
                <c:pt idx="2">
                  <c:v>CentHospAngers</c:v>
                </c:pt>
                <c:pt idx="3">
                  <c:v>InstPsychandNeuro</c:v>
                </c:pt>
                <c:pt idx="4">
                  <c:v>BordeauxUnivHosp</c:v>
                </c:pt>
                <c:pt idx="5">
                  <c:v>WakeForestUniv</c:v>
                </c:pt>
                <c:pt idx="6">
                  <c:v>FifeHealthBoard</c:v>
                </c:pt>
                <c:pt idx="7">
                  <c:v>HospUnivRamonCajal</c:v>
                </c:pt>
                <c:pt idx="8">
                  <c:v>MilanGenetic</c:v>
                </c:pt>
                <c:pt idx="9">
                  <c:v>PlyHospNHSTrust</c:v>
                </c:pt>
                <c:pt idx="10">
                  <c:v>CrucesHosp</c:v>
                </c:pt>
                <c:pt idx="11">
                  <c:v>TechnischeUnivDresden</c:v>
                </c:pt>
                <c:pt idx="12">
                  <c:v>AucklandCityHosp</c:v>
                </c:pt>
                <c:pt idx="13">
                  <c:v>CardiffUniv</c:v>
                </c:pt>
                <c:pt idx="14">
                  <c:v>UnivBritishCol</c:v>
                </c:pt>
                <c:pt idx="15">
                  <c:v>KboIsarAmpKlinTauf</c:v>
                </c:pt>
                <c:pt idx="16">
                  <c:v>UnivHospErlangen</c:v>
                </c:pt>
                <c:pt idx="17">
                  <c:v>StGeorgeNHSTrust</c:v>
                </c:pt>
                <c:pt idx="18">
                  <c:v>OttawaHosp</c:v>
                </c:pt>
                <c:pt idx="19">
                  <c:v>RoyalDevExetFounTrst</c:v>
                </c:pt>
                <c:pt idx="20">
                  <c:v>UnivOtago</c:v>
                </c:pt>
                <c:pt idx="21">
                  <c:v>UnivTexasHlthHous</c:v>
                </c:pt>
                <c:pt idx="22">
                  <c:v>OxfordUnivHospTrust</c:v>
                </c:pt>
                <c:pt idx="23">
                  <c:v>GeorgetownUniv</c:v>
                </c:pt>
                <c:pt idx="24">
                  <c:v>GreatGlasgowHealthBoard</c:v>
                </c:pt>
                <c:pt idx="25">
                  <c:v>StJosefAndElisabethHosp</c:v>
                </c:pt>
                <c:pt idx="26">
                  <c:v>UnivCambridge</c:v>
                </c:pt>
                <c:pt idx="27">
                  <c:v>NorthYorkGen</c:v>
                </c:pt>
                <c:pt idx="28">
                  <c:v>BirmSolNHSFounTrust</c:v>
                </c:pt>
                <c:pt idx="29">
                  <c:v>JohnsHopkinsUniv</c:v>
                </c:pt>
                <c:pt idx="30">
                  <c:v>HospCreuSantPau</c:v>
                </c:pt>
                <c:pt idx="31">
                  <c:v>LeedsTeachHospTrust</c:v>
                </c:pt>
                <c:pt idx="32">
                  <c:v>VanderbiltUnivMedCtr</c:v>
                </c:pt>
                <c:pt idx="33">
                  <c:v>Cenexel</c:v>
                </c:pt>
                <c:pt idx="34">
                  <c:v>CenterMovDis</c:v>
                </c:pt>
                <c:pt idx="35">
                  <c:v>LegaItalRiceHunt</c:v>
                </c:pt>
                <c:pt idx="36">
                  <c:v>UnivHospUlm</c:v>
                </c:pt>
                <c:pt idx="37">
                  <c:v>GeorgeHuntingtonInst</c:v>
                </c:pt>
                <c:pt idx="38">
                  <c:v>UnivCollLondon</c:v>
                </c:pt>
              </c:strCache>
            </c:strRef>
          </c:cat>
          <c:val>
            <c:numRef>
              <c:f>Sheet6!$B$2:$B$40</c:f>
              <c:numCache>
                <c:formatCode>General</c:formatCode>
                <c:ptCount val="39"/>
                <c:pt idx="0">
                  <c:v>1</c:v>
                </c:pt>
                <c:pt idx="1">
                  <c:v>1</c:v>
                </c:pt>
                <c:pt idx="2">
                  <c:v>4</c:v>
                </c:pt>
                <c:pt idx="3">
                  <c:v>6</c:v>
                </c:pt>
                <c:pt idx="4">
                  <c:v>6</c:v>
                </c:pt>
                <c:pt idx="5">
                  <c:v>3</c:v>
                </c:pt>
                <c:pt idx="6">
                  <c:v>6</c:v>
                </c:pt>
                <c:pt idx="7">
                  <c:v>5</c:v>
                </c:pt>
                <c:pt idx="8">
                  <c:v>4</c:v>
                </c:pt>
                <c:pt idx="9">
                  <c:v>9</c:v>
                </c:pt>
                <c:pt idx="10">
                  <c:v>10</c:v>
                </c:pt>
                <c:pt idx="11">
                  <c:v>8</c:v>
                </c:pt>
                <c:pt idx="12">
                  <c:v>12</c:v>
                </c:pt>
                <c:pt idx="13">
                  <c:v>20</c:v>
                </c:pt>
                <c:pt idx="14">
                  <c:v>16</c:v>
                </c:pt>
                <c:pt idx="15">
                  <c:v>20</c:v>
                </c:pt>
                <c:pt idx="16">
                  <c:v>19</c:v>
                </c:pt>
                <c:pt idx="17">
                  <c:v>30</c:v>
                </c:pt>
                <c:pt idx="18">
                  <c:v>34</c:v>
                </c:pt>
                <c:pt idx="19">
                  <c:v>27</c:v>
                </c:pt>
                <c:pt idx="20">
                  <c:v>35</c:v>
                </c:pt>
                <c:pt idx="21">
                  <c:v>41</c:v>
                </c:pt>
                <c:pt idx="22">
                  <c:v>44</c:v>
                </c:pt>
                <c:pt idx="23">
                  <c:v>42</c:v>
                </c:pt>
                <c:pt idx="24">
                  <c:v>46</c:v>
                </c:pt>
                <c:pt idx="25">
                  <c:v>50</c:v>
                </c:pt>
                <c:pt idx="26">
                  <c:v>49</c:v>
                </c:pt>
                <c:pt idx="27">
                  <c:v>52</c:v>
                </c:pt>
                <c:pt idx="28">
                  <c:v>64</c:v>
                </c:pt>
                <c:pt idx="29">
                  <c:v>61</c:v>
                </c:pt>
                <c:pt idx="30">
                  <c:v>61</c:v>
                </c:pt>
                <c:pt idx="31">
                  <c:v>68</c:v>
                </c:pt>
                <c:pt idx="32">
                  <c:v>77</c:v>
                </c:pt>
                <c:pt idx="33">
                  <c:v>105</c:v>
                </c:pt>
                <c:pt idx="34">
                  <c:v>107</c:v>
                </c:pt>
                <c:pt idx="35">
                  <c:v>112</c:v>
                </c:pt>
                <c:pt idx="36">
                  <c:v>122</c:v>
                </c:pt>
                <c:pt idx="37">
                  <c:v>275</c:v>
                </c:pt>
                <c:pt idx="38">
                  <c:v>308</c:v>
                </c:pt>
              </c:numCache>
            </c:numRef>
          </c:val>
          <c:extLst>
            <c:ext xmlns:c16="http://schemas.microsoft.com/office/drawing/2014/chart" uri="{C3380CC4-5D6E-409C-BE32-E72D297353CC}">
              <c16:uniqueId val="{00000000-C3D2-4A6B-A4A9-A376708A56B3}"/>
            </c:ext>
          </c:extLst>
        </c:ser>
        <c:ser>
          <c:idx val="1"/>
          <c:order val="1"/>
          <c:tx>
            <c:strRef>
              <c:f>Sheet6!$C$1</c:f>
              <c:strCache>
                <c:ptCount val="1"/>
                <c:pt idx="0">
                  <c:v>Sampling</c:v>
                </c:pt>
              </c:strCache>
            </c:strRef>
          </c:tx>
          <c:spPr>
            <a:solidFill>
              <a:schemeClr val="accent1">
                <a:lumMod val="60000"/>
                <a:lumOff val="40000"/>
              </a:schemeClr>
            </a:solidFill>
            <a:ln>
              <a:noFill/>
            </a:ln>
            <a:effectLst/>
          </c:spPr>
          <c:invertIfNegative val="0"/>
          <c:cat>
            <c:strRef>
              <c:f>Sheet6!$A$2:$A$40</c:f>
              <c:strCache>
                <c:ptCount val="39"/>
                <c:pt idx="0">
                  <c:v>WaltonCtrFounTrust</c:v>
                </c:pt>
                <c:pt idx="1">
                  <c:v>NorthBristolTrust</c:v>
                </c:pt>
                <c:pt idx="2">
                  <c:v>CentHospAngers</c:v>
                </c:pt>
                <c:pt idx="3">
                  <c:v>InstPsychandNeuro</c:v>
                </c:pt>
                <c:pt idx="4">
                  <c:v>BordeauxUnivHosp</c:v>
                </c:pt>
                <c:pt idx="5">
                  <c:v>WakeForestUniv</c:v>
                </c:pt>
                <c:pt idx="6">
                  <c:v>FifeHealthBoard</c:v>
                </c:pt>
                <c:pt idx="7">
                  <c:v>HospUnivRamonCajal</c:v>
                </c:pt>
                <c:pt idx="8">
                  <c:v>MilanGenetic</c:v>
                </c:pt>
                <c:pt idx="9">
                  <c:v>PlyHospNHSTrust</c:v>
                </c:pt>
                <c:pt idx="10">
                  <c:v>CrucesHosp</c:v>
                </c:pt>
                <c:pt idx="11">
                  <c:v>TechnischeUnivDresden</c:v>
                </c:pt>
                <c:pt idx="12">
                  <c:v>AucklandCityHosp</c:v>
                </c:pt>
                <c:pt idx="13">
                  <c:v>CardiffUniv</c:v>
                </c:pt>
                <c:pt idx="14">
                  <c:v>UnivBritishCol</c:v>
                </c:pt>
                <c:pt idx="15">
                  <c:v>KboIsarAmpKlinTauf</c:v>
                </c:pt>
                <c:pt idx="16">
                  <c:v>UnivHospErlangen</c:v>
                </c:pt>
                <c:pt idx="17">
                  <c:v>StGeorgeNHSTrust</c:v>
                </c:pt>
                <c:pt idx="18">
                  <c:v>OttawaHosp</c:v>
                </c:pt>
                <c:pt idx="19">
                  <c:v>RoyalDevExetFounTrst</c:v>
                </c:pt>
                <c:pt idx="20">
                  <c:v>UnivOtago</c:v>
                </c:pt>
                <c:pt idx="21">
                  <c:v>UnivTexasHlthHous</c:v>
                </c:pt>
                <c:pt idx="22">
                  <c:v>OxfordUnivHospTrust</c:v>
                </c:pt>
                <c:pt idx="23">
                  <c:v>GeorgetownUniv</c:v>
                </c:pt>
                <c:pt idx="24">
                  <c:v>GreatGlasgowHealthBoard</c:v>
                </c:pt>
                <c:pt idx="25">
                  <c:v>StJosefAndElisabethHosp</c:v>
                </c:pt>
                <c:pt idx="26">
                  <c:v>UnivCambridge</c:v>
                </c:pt>
                <c:pt idx="27">
                  <c:v>NorthYorkGen</c:v>
                </c:pt>
                <c:pt idx="28">
                  <c:v>BirmSolNHSFounTrust</c:v>
                </c:pt>
                <c:pt idx="29">
                  <c:v>JohnsHopkinsUniv</c:v>
                </c:pt>
                <c:pt idx="30">
                  <c:v>HospCreuSantPau</c:v>
                </c:pt>
                <c:pt idx="31">
                  <c:v>LeedsTeachHospTrust</c:v>
                </c:pt>
                <c:pt idx="32">
                  <c:v>VanderbiltUnivMedCtr</c:v>
                </c:pt>
                <c:pt idx="33">
                  <c:v>Cenexel</c:v>
                </c:pt>
                <c:pt idx="34">
                  <c:v>CenterMovDis</c:v>
                </c:pt>
                <c:pt idx="35">
                  <c:v>LegaItalRiceHunt</c:v>
                </c:pt>
                <c:pt idx="36">
                  <c:v>UnivHospUlm</c:v>
                </c:pt>
                <c:pt idx="37">
                  <c:v>GeorgeHuntingtonInst</c:v>
                </c:pt>
                <c:pt idx="38">
                  <c:v>UnivCollLondon</c:v>
                </c:pt>
              </c:strCache>
            </c:strRef>
          </c:cat>
          <c:val>
            <c:numRef>
              <c:f>Sheet6!$C$2:$C$40</c:f>
              <c:numCache>
                <c:formatCode>General</c:formatCode>
                <c:ptCount val="39"/>
                <c:pt idx="0">
                  <c:v>0</c:v>
                </c:pt>
                <c:pt idx="1">
                  <c:v>0</c:v>
                </c:pt>
                <c:pt idx="2">
                  <c:v>1</c:v>
                </c:pt>
                <c:pt idx="3">
                  <c:v>1</c:v>
                </c:pt>
                <c:pt idx="4">
                  <c:v>2</c:v>
                </c:pt>
                <c:pt idx="5">
                  <c:v>3</c:v>
                </c:pt>
                <c:pt idx="6">
                  <c:v>4</c:v>
                </c:pt>
                <c:pt idx="7">
                  <c:v>4</c:v>
                </c:pt>
                <c:pt idx="8">
                  <c:v>4</c:v>
                </c:pt>
                <c:pt idx="9">
                  <c:v>5</c:v>
                </c:pt>
                <c:pt idx="10">
                  <c:v>7</c:v>
                </c:pt>
                <c:pt idx="11">
                  <c:v>8</c:v>
                </c:pt>
                <c:pt idx="12">
                  <c:v>11</c:v>
                </c:pt>
                <c:pt idx="13">
                  <c:v>14</c:v>
                </c:pt>
                <c:pt idx="14">
                  <c:v>14</c:v>
                </c:pt>
                <c:pt idx="15">
                  <c:v>16</c:v>
                </c:pt>
                <c:pt idx="16">
                  <c:v>18</c:v>
                </c:pt>
                <c:pt idx="17">
                  <c:v>22</c:v>
                </c:pt>
                <c:pt idx="18">
                  <c:v>24</c:v>
                </c:pt>
                <c:pt idx="19">
                  <c:v>25</c:v>
                </c:pt>
                <c:pt idx="20">
                  <c:v>32</c:v>
                </c:pt>
                <c:pt idx="21">
                  <c:v>33</c:v>
                </c:pt>
                <c:pt idx="22">
                  <c:v>37</c:v>
                </c:pt>
                <c:pt idx="23">
                  <c:v>38</c:v>
                </c:pt>
                <c:pt idx="24">
                  <c:v>39</c:v>
                </c:pt>
                <c:pt idx="25">
                  <c:v>40</c:v>
                </c:pt>
                <c:pt idx="26">
                  <c:v>43</c:v>
                </c:pt>
                <c:pt idx="27">
                  <c:v>46</c:v>
                </c:pt>
                <c:pt idx="28">
                  <c:v>53</c:v>
                </c:pt>
                <c:pt idx="29">
                  <c:v>54</c:v>
                </c:pt>
                <c:pt idx="30">
                  <c:v>57</c:v>
                </c:pt>
                <c:pt idx="31">
                  <c:v>57</c:v>
                </c:pt>
                <c:pt idx="32">
                  <c:v>68</c:v>
                </c:pt>
                <c:pt idx="33">
                  <c:v>98</c:v>
                </c:pt>
                <c:pt idx="34">
                  <c:v>98</c:v>
                </c:pt>
                <c:pt idx="35">
                  <c:v>99</c:v>
                </c:pt>
                <c:pt idx="36">
                  <c:v>117</c:v>
                </c:pt>
                <c:pt idx="37">
                  <c:v>241</c:v>
                </c:pt>
                <c:pt idx="38">
                  <c:v>297</c:v>
                </c:pt>
              </c:numCache>
            </c:numRef>
          </c:val>
          <c:extLst>
            <c:ext xmlns:c16="http://schemas.microsoft.com/office/drawing/2014/chart" uri="{C3380CC4-5D6E-409C-BE32-E72D297353CC}">
              <c16:uniqueId val="{00000001-C3D2-4A6B-A4A9-A376708A56B3}"/>
            </c:ext>
          </c:extLst>
        </c:ser>
        <c:ser>
          <c:idx val="2"/>
          <c:order val="2"/>
          <c:tx>
            <c:strRef>
              <c:f>Sheet6!$D$1</c:f>
              <c:strCache>
                <c:ptCount val="1"/>
                <c:pt idx="0">
                  <c:v>RPT Sampling</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c:spPr>
          <c:invertIfNegative val="0"/>
          <c:cat>
            <c:strRef>
              <c:f>Sheet6!$A$2:$A$40</c:f>
              <c:strCache>
                <c:ptCount val="39"/>
                <c:pt idx="0">
                  <c:v>WaltonCtrFounTrust</c:v>
                </c:pt>
                <c:pt idx="1">
                  <c:v>NorthBristolTrust</c:v>
                </c:pt>
                <c:pt idx="2">
                  <c:v>CentHospAngers</c:v>
                </c:pt>
                <c:pt idx="3">
                  <c:v>InstPsychandNeuro</c:v>
                </c:pt>
                <c:pt idx="4">
                  <c:v>BordeauxUnivHosp</c:v>
                </c:pt>
                <c:pt idx="5">
                  <c:v>WakeForestUniv</c:v>
                </c:pt>
                <c:pt idx="6">
                  <c:v>FifeHealthBoard</c:v>
                </c:pt>
                <c:pt idx="7">
                  <c:v>HospUnivRamonCajal</c:v>
                </c:pt>
                <c:pt idx="8">
                  <c:v>MilanGenetic</c:v>
                </c:pt>
                <c:pt idx="9">
                  <c:v>PlyHospNHSTrust</c:v>
                </c:pt>
                <c:pt idx="10">
                  <c:v>CrucesHosp</c:v>
                </c:pt>
                <c:pt idx="11">
                  <c:v>TechnischeUnivDresden</c:v>
                </c:pt>
                <c:pt idx="12">
                  <c:v>AucklandCityHosp</c:v>
                </c:pt>
                <c:pt idx="13">
                  <c:v>CardiffUniv</c:v>
                </c:pt>
                <c:pt idx="14">
                  <c:v>UnivBritishCol</c:v>
                </c:pt>
                <c:pt idx="15">
                  <c:v>KboIsarAmpKlinTauf</c:v>
                </c:pt>
                <c:pt idx="16">
                  <c:v>UnivHospErlangen</c:v>
                </c:pt>
                <c:pt idx="17">
                  <c:v>StGeorgeNHSTrust</c:v>
                </c:pt>
                <c:pt idx="18">
                  <c:v>OttawaHosp</c:v>
                </c:pt>
                <c:pt idx="19">
                  <c:v>RoyalDevExetFounTrst</c:v>
                </c:pt>
                <c:pt idx="20">
                  <c:v>UnivOtago</c:v>
                </c:pt>
                <c:pt idx="21">
                  <c:v>UnivTexasHlthHous</c:v>
                </c:pt>
                <c:pt idx="22">
                  <c:v>OxfordUnivHospTrust</c:v>
                </c:pt>
                <c:pt idx="23">
                  <c:v>GeorgetownUniv</c:v>
                </c:pt>
                <c:pt idx="24">
                  <c:v>GreatGlasgowHealthBoard</c:v>
                </c:pt>
                <c:pt idx="25">
                  <c:v>StJosefAndElisabethHosp</c:v>
                </c:pt>
                <c:pt idx="26">
                  <c:v>UnivCambridge</c:v>
                </c:pt>
                <c:pt idx="27">
                  <c:v>NorthYorkGen</c:v>
                </c:pt>
                <c:pt idx="28">
                  <c:v>BirmSolNHSFounTrust</c:v>
                </c:pt>
                <c:pt idx="29">
                  <c:v>JohnsHopkinsUniv</c:v>
                </c:pt>
                <c:pt idx="30">
                  <c:v>HospCreuSantPau</c:v>
                </c:pt>
                <c:pt idx="31">
                  <c:v>LeedsTeachHospTrust</c:v>
                </c:pt>
                <c:pt idx="32">
                  <c:v>VanderbiltUnivMedCtr</c:v>
                </c:pt>
                <c:pt idx="33">
                  <c:v>Cenexel</c:v>
                </c:pt>
                <c:pt idx="34">
                  <c:v>CenterMovDis</c:v>
                </c:pt>
                <c:pt idx="35">
                  <c:v>LegaItalRiceHunt</c:v>
                </c:pt>
                <c:pt idx="36">
                  <c:v>UnivHospUlm</c:v>
                </c:pt>
                <c:pt idx="37">
                  <c:v>GeorgeHuntingtonInst</c:v>
                </c:pt>
                <c:pt idx="38">
                  <c:v>UnivCollLondon</c:v>
                </c:pt>
              </c:strCache>
            </c:strRef>
          </c:cat>
          <c:val>
            <c:numRef>
              <c:f>Sheet6!$D$2:$D$40</c:f>
              <c:numCache>
                <c:formatCode>General</c:formatCode>
                <c:ptCount val="3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1</c:v>
                </c:pt>
                <c:pt idx="15">
                  <c:v>0</c:v>
                </c:pt>
                <c:pt idx="16">
                  <c:v>0</c:v>
                </c:pt>
                <c:pt idx="17">
                  <c:v>0</c:v>
                </c:pt>
                <c:pt idx="18">
                  <c:v>0</c:v>
                </c:pt>
                <c:pt idx="19">
                  <c:v>0</c:v>
                </c:pt>
                <c:pt idx="20">
                  <c:v>2</c:v>
                </c:pt>
                <c:pt idx="21">
                  <c:v>1</c:v>
                </c:pt>
                <c:pt idx="22">
                  <c:v>1</c:v>
                </c:pt>
                <c:pt idx="23">
                  <c:v>5</c:v>
                </c:pt>
                <c:pt idx="24">
                  <c:v>6</c:v>
                </c:pt>
                <c:pt idx="25">
                  <c:v>4</c:v>
                </c:pt>
                <c:pt idx="26">
                  <c:v>14</c:v>
                </c:pt>
                <c:pt idx="27">
                  <c:v>2</c:v>
                </c:pt>
                <c:pt idx="28">
                  <c:v>9</c:v>
                </c:pt>
                <c:pt idx="29">
                  <c:v>7</c:v>
                </c:pt>
                <c:pt idx="30">
                  <c:v>0</c:v>
                </c:pt>
                <c:pt idx="31">
                  <c:v>0</c:v>
                </c:pt>
                <c:pt idx="32">
                  <c:v>16</c:v>
                </c:pt>
                <c:pt idx="33">
                  <c:v>1</c:v>
                </c:pt>
                <c:pt idx="34">
                  <c:v>34</c:v>
                </c:pt>
                <c:pt idx="35">
                  <c:v>4</c:v>
                </c:pt>
                <c:pt idx="36">
                  <c:v>9</c:v>
                </c:pt>
                <c:pt idx="37">
                  <c:v>57</c:v>
                </c:pt>
                <c:pt idx="38">
                  <c:v>42</c:v>
                </c:pt>
              </c:numCache>
            </c:numRef>
          </c:val>
          <c:extLst>
            <c:ext xmlns:c16="http://schemas.microsoft.com/office/drawing/2014/chart" uri="{C3380CC4-5D6E-409C-BE32-E72D297353CC}">
              <c16:uniqueId val="{00000002-C3D2-4A6B-A4A9-A376708A56B3}"/>
            </c:ext>
          </c:extLst>
        </c:ser>
        <c:dLbls>
          <c:showLegendKey val="0"/>
          <c:showVal val="0"/>
          <c:showCatName val="0"/>
          <c:showSerName val="0"/>
          <c:showPercent val="0"/>
          <c:showBubbleSize val="0"/>
        </c:dLbls>
        <c:gapWidth val="40"/>
        <c:overlap val="100"/>
        <c:axId val="1205639007"/>
        <c:axId val="1205637567"/>
      </c:barChart>
      <c:catAx>
        <c:axId val="1205639007"/>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3000000" spcFirstLastPara="1" vertOverflow="ellipsis" wrap="square" anchor="ctr" anchorCtr="1"/>
          <a:lstStyle/>
          <a:p>
            <a:pPr>
              <a:defRPr sz="1400" b="0" i="0" u="none" strike="noStrike" kern="1200" baseline="0">
                <a:solidFill>
                  <a:schemeClr val="tx2"/>
                </a:solidFill>
                <a:latin typeface="+mn-lt"/>
                <a:ea typeface="+mn-ea"/>
                <a:cs typeface="+mn-cs"/>
              </a:defRPr>
            </a:pPr>
            <a:endParaRPr lang="en-US"/>
          </a:p>
        </c:txPr>
        <c:crossAx val="1205637567"/>
        <c:crosses val="autoZero"/>
        <c:auto val="1"/>
        <c:lblAlgn val="ctr"/>
        <c:lblOffset val="100"/>
        <c:noMultiLvlLbl val="0"/>
      </c:catAx>
      <c:valAx>
        <c:axId val="1205637567"/>
        <c:scaling>
          <c:orientation val="minMax"/>
          <c:max val="700"/>
          <c:min val="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205639007"/>
        <c:crosses val="autoZero"/>
        <c:crossBetween val="between"/>
      </c:valAx>
      <c:spPr>
        <a:noFill/>
        <a:ln>
          <a:noFill/>
        </a:ln>
        <a:effectLst/>
      </c:spPr>
    </c:plotArea>
    <c:legend>
      <c:legendPos val="b"/>
      <c:layout>
        <c:manualLayout>
          <c:xMode val="edge"/>
          <c:yMode val="edge"/>
          <c:x val="0.22161060621172918"/>
          <c:y val="0.21139249871818075"/>
          <c:w val="0.56467096140795547"/>
          <c:h val="5.4990194526331353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1"/>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6174B8-78B3-4686-9961-A2D44AB3A231}"/>
              </a:ext>
            </a:extLst>
          </p:cNvPr>
          <p:cNvSpPr>
            <a:spLocks noGrp="1"/>
          </p:cNvSpPr>
          <p:nvPr>
            <p:ph type="hdr" sz="quarter"/>
          </p:nvPr>
        </p:nvSpPr>
        <p:spPr>
          <a:xfrm>
            <a:off x="0" y="0"/>
            <a:ext cx="3036888"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71071B7C-78EC-44BA-ADEE-9EA1A2D9AC6B}"/>
              </a:ext>
            </a:extLst>
          </p:cNvPr>
          <p:cNvSpPr>
            <a:spLocks noGrp="1"/>
          </p:cNvSpPr>
          <p:nvPr>
            <p:ph type="dt" sz="quarter" idx="1"/>
          </p:nvPr>
        </p:nvSpPr>
        <p:spPr>
          <a:xfrm>
            <a:off x="3971925" y="0"/>
            <a:ext cx="3036888"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6535CFF-8940-4D97-912A-7BC70BE74913}" type="datetimeFigureOut">
              <a:rPr lang="en-US" altLang="en-US"/>
              <a:pPr>
                <a:defRPr/>
              </a:pPr>
              <a:t>2/13/2026</a:t>
            </a:fld>
            <a:endParaRPr lang="en-GB" altLang="en-US"/>
          </a:p>
        </p:txBody>
      </p:sp>
      <p:sp>
        <p:nvSpPr>
          <p:cNvPr id="4" name="Footer Placeholder 3">
            <a:extLst>
              <a:ext uri="{FF2B5EF4-FFF2-40B4-BE49-F238E27FC236}">
                <a16:creationId xmlns:a16="http://schemas.microsoft.com/office/drawing/2014/main" id="{C2106763-EAE0-40CB-B943-2E91EB85DE01}"/>
              </a:ext>
            </a:extLst>
          </p:cNvPr>
          <p:cNvSpPr>
            <a:spLocks noGrp="1"/>
          </p:cNvSpPr>
          <p:nvPr>
            <p:ph type="ftr" sz="quarter" idx="2"/>
          </p:nvPr>
        </p:nvSpPr>
        <p:spPr>
          <a:xfrm>
            <a:off x="0" y="8829675"/>
            <a:ext cx="3036888"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5" name="Slide Number Placeholder 4">
            <a:extLst>
              <a:ext uri="{FF2B5EF4-FFF2-40B4-BE49-F238E27FC236}">
                <a16:creationId xmlns:a16="http://schemas.microsoft.com/office/drawing/2014/main" id="{FD783C76-680F-4BB9-9F3C-51C0EE5F42B3}"/>
              </a:ext>
            </a:extLst>
          </p:cNvPr>
          <p:cNvSpPr>
            <a:spLocks noGrp="1"/>
          </p:cNvSpPr>
          <p:nvPr>
            <p:ph type="sldNum" sz="quarter" idx="3"/>
          </p:nvPr>
        </p:nvSpPr>
        <p:spPr>
          <a:xfrm>
            <a:off x="3971925" y="8829675"/>
            <a:ext cx="303688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8B48C94-34FB-4ED3-8FAE-79FCA666AC44}" type="slidenum">
              <a:rPr lang="en-GB" altLang="en-US"/>
              <a:pPr>
                <a:defRPr/>
              </a:pPr>
              <a:t>‹#›</a:t>
            </a:fld>
            <a:endParaRPr lang="en-GB" altLang="en-US"/>
          </a:p>
        </p:txBody>
      </p:sp>
    </p:spTree>
    <p:extLst>
      <p:ext uri="{BB962C8B-B14F-4D97-AF65-F5344CB8AC3E}">
        <p14:creationId xmlns:p14="http://schemas.microsoft.com/office/powerpoint/2010/main" val="222890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334EF3-ADCF-4564-A68E-380C24410A0F}"/>
              </a:ext>
            </a:extLst>
          </p:cNvPr>
          <p:cNvSpPr>
            <a:spLocks noGrp="1"/>
          </p:cNvSpPr>
          <p:nvPr>
            <p:ph type="hdr" sz="quarter"/>
          </p:nvPr>
        </p:nvSpPr>
        <p:spPr>
          <a:xfrm>
            <a:off x="0" y="0"/>
            <a:ext cx="3036888" cy="46513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3" name="Date Placeholder 2">
            <a:extLst>
              <a:ext uri="{FF2B5EF4-FFF2-40B4-BE49-F238E27FC236}">
                <a16:creationId xmlns:a16="http://schemas.microsoft.com/office/drawing/2014/main" id="{53A5B049-4513-4C7C-9737-45C90CC1F9DC}"/>
              </a:ext>
            </a:extLst>
          </p:cNvPr>
          <p:cNvSpPr>
            <a:spLocks noGrp="1"/>
          </p:cNvSpPr>
          <p:nvPr>
            <p:ph type="dt" idx="1"/>
          </p:nvPr>
        </p:nvSpPr>
        <p:spPr>
          <a:xfrm>
            <a:off x="3971925" y="0"/>
            <a:ext cx="3036888" cy="46513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1029B69-5581-40E9-9138-76E94514E698}" type="datetimeFigureOut">
              <a:rPr lang="en-US" altLang="en-US"/>
              <a:pPr>
                <a:defRPr/>
              </a:pPr>
              <a:t>2/13/2026</a:t>
            </a:fld>
            <a:endParaRPr lang="en-GB" altLang="en-US"/>
          </a:p>
        </p:txBody>
      </p:sp>
      <p:sp>
        <p:nvSpPr>
          <p:cNvPr id="4" name="Slide Image Placeholder 3">
            <a:extLst>
              <a:ext uri="{FF2B5EF4-FFF2-40B4-BE49-F238E27FC236}">
                <a16:creationId xmlns:a16="http://schemas.microsoft.com/office/drawing/2014/main" id="{7662DB3C-0AD8-4EE9-8348-5569207F118C}"/>
              </a:ext>
            </a:extLst>
          </p:cNvPr>
          <p:cNvSpPr>
            <a:spLocks noGrp="1" noRot="1" noChangeAspect="1"/>
          </p:cNvSpPr>
          <p:nvPr>
            <p:ph type="sldImg" idx="2"/>
          </p:nvPr>
        </p:nvSpPr>
        <p:spPr>
          <a:xfrm>
            <a:off x="2274888" y="696913"/>
            <a:ext cx="2460625" cy="34861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0C9FF9A-3C10-4FBE-8FA5-9B00CFB935D4}"/>
              </a:ext>
            </a:extLst>
          </p:cNvPr>
          <p:cNvSpPr>
            <a:spLocks noGrp="1"/>
          </p:cNvSpPr>
          <p:nvPr>
            <p:ph type="body" sz="quarter" idx="3"/>
          </p:nvPr>
        </p:nvSpPr>
        <p:spPr>
          <a:xfrm>
            <a:off x="700088" y="4416425"/>
            <a:ext cx="5610225" cy="418306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91196C5B-F935-4C5B-A6F5-F2ACCA8190EC}"/>
              </a:ext>
            </a:extLst>
          </p:cNvPr>
          <p:cNvSpPr>
            <a:spLocks noGrp="1"/>
          </p:cNvSpPr>
          <p:nvPr>
            <p:ph type="ftr" sz="quarter" idx="4"/>
          </p:nvPr>
        </p:nvSpPr>
        <p:spPr>
          <a:xfrm>
            <a:off x="0" y="8829675"/>
            <a:ext cx="3036888" cy="46513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7" name="Slide Number Placeholder 6">
            <a:extLst>
              <a:ext uri="{FF2B5EF4-FFF2-40B4-BE49-F238E27FC236}">
                <a16:creationId xmlns:a16="http://schemas.microsoft.com/office/drawing/2014/main" id="{A1023D03-723A-43C9-A0ED-7F4A2FB6FFAC}"/>
              </a:ext>
            </a:extLst>
          </p:cNvPr>
          <p:cNvSpPr>
            <a:spLocks noGrp="1"/>
          </p:cNvSpPr>
          <p:nvPr>
            <p:ph type="sldNum" sz="quarter" idx="5"/>
          </p:nvPr>
        </p:nvSpPr>
        <p:spPr>
          <a:xfrm>
            <a:off x="3971925" y="8829675"/>
            <a:ext cx="3036888"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3CC4411-C8DE-4BF3-8FCD-00FE030DB649}" type="slidenum">
              <a:rPr lang="en-GB" altLang="en-US"/>
              <a:pPr>
                <a:defRPr/>
              </a:pPr>
              <a:t>‹#›</a:t>
            </a:fld>
            <a:endParaRPr lang="en-GB" altLang="en-US"/>
          </a:p>
        </p:txBody>
      </p:sp>
    </p:spTree>
    <p:extLst>
      <p:ext uri="{BB962C8B-B14F-4D97-AF65-F5344CB8AC3E}">
        <p14:creationId xmlns:p14="http://schemas.microsoft.com/office/powerpoint/2010/main" val="329755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17512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17512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17512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1751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A97944-9DCD-4D1D-8656-6741DDDB086A}"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extLst>
      <p:ext uri="{BB962C8B-B14F-4D97-AF65-F5344CB8AC3E}">
        <p14:creationId xmlns:p14="http://schemas.microsoft.com/office/powerpoint/2010/main" val="191912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6EA16332-C872-4183-91E9-E047AFEA307B}" type="datetimeFigureOut">
              <a:rPr lang="en-US" altLang="en-US"/>
              <a:pPr>
                <a:defRPr/>
              </a:pPr>
              <a:t>2/13/2026</a:t>
            </a:fld>
            <a:endParaRPr lang="en-GB" altLang="en-US"/>
          </a:p>
        </p:txBody>
      </p:sp>
      <p:sp>
        <p:nvSpPr>
          <p:cNvPr id="3"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64FA750F-26DC-4DF6-8F67-2F6E0DEE12D6}" type="slidenum">
              <a:rPr lang="en-GB" altLang="en-US"/>
              <a:pPr>
                <a:defRPr/>
              </a:pPr>
              <a:t>‹#›</a:t>
            </a:fld>
            <a:endParaRPr lang="en-GB" altLang="en-US"/>
          </a:p>
        </p:txBody>
      </p:sp>
    </p:spTree>
    <p:extLst>
      <p:ext uri="{BB962C8B-B14F-4D97-AF65-F5344CB8AC3E}">
        <p14:creationId xmlns:p14="http://schemas.microsoft.com/office/powerpoint/2010/main" val="998048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A3D02CC6-33D4-4EC7-BBB1-466E34411533}" type="datetimeFigureOut">
              <a:rPr lang="en-US" altLang="en-US"/>
              <a:pPr>
                <a:defRPr/>
              </a:pPr>
              <a:t>2/13/2026</a:t>
            </a:fld>
            <a:endParaRPr lang="en-GB" altLang="en-US"/>
          </a:p>
        </p:txBody>
      </p:sp>
      <p:sp>
        <p:nvSpPr>
          <p:cNvPr id="5"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739BFF1A-16A7-4AB4-8BE0-53A1C64E7073}" type="slidenum">
              <a:rPr lang="en-GB" altLang="en-US"/>
              <a:pPr>
                <a:defRPr/>
              </a:pPr>
              <a:t>‹#›</a:t>
            </a:fld>
            <a:endParaRPr lang="en-GB" altLang="en-US"/>
          </a:p>
        </p:txBody>
      </p:sp>
    </p:spTree>
    <p:extLst>
      <p:ext uri="{BB962C8B-B14F-4D97-AF65-F5344CB8AC3E}">
        <p14:creationId xmlns:p14="http://schemas.microsoft.com/office/powerpoint/2010/main" val="191652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444882" y="2291024"/>
            <a:ext cx="5103587" cy="4873623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134133" y="2291024"/>
            <a:ext cx="14806698" cy="487362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ED221621-CEE1-44D6-86DA-FCA45A95CBB2}" type="datetimeFigureOut">
              <a:rPr lang="en-US" altLang="en-US"/>
              <a:pPr>
                <a:defRPr/>
              </a:pPr>
              <a:t>2/13/2026</a:t>
            </a:fld>
            <a:endParaRPr lang="en-GB" altLang="en-US"/>
          </a:p>
        </p:txBody>
      </p:sp>
      <p:sp>
        <p:nvSpPr>
          <p:cNvPr id="5"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72EAAF25-0222-442B-B532-D85AB9A31F16}" type="slidenum">
              <a:rPr lang="en-GB" altLang="en-US"/>
              <a:pPr>
                <a:defRPr/>
              </a:pPr>
              <a:t>‹#›</a:t>
            </a:fld>
            <a:endParaRPr lang="en-GB" altLang="en-US"/>
          </a:p>
        </p:txBody>
      </p:sp>
    </p:spTree>
    <p:extLst>
      <p:ext uri="{BB962C8B-B14F-4D97-AF65-F5344CB8AC3E}">
        <p14:creationId xmlns:p14="http://schemas.microsoft.com/office/powerpoint/2010/main" val="1309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33090DB3-A56D-4A69-805C-CE8655B5F200}" type="datetimeFigureOut">
              <a:rPr lang="en-US" altLang="en-US"/>
              <a:pPr>
                <a:defRPr/>
              </a:pPr>
              <a:t>2/13/2026</a:t>
            </a:fld>
            <a:endParaRPr lang="en-GB" altLang="en-US"/>
          </a:p>
        </p:txBody>
      </p:sp>
      <p:sp>
        <p:nvSpPr>
          <p:cNvPr id="5"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05D79EE6-DFC5-4C2B-91D6-B6FA8D497E40}" type="slidenum">
              <a:rPr lang="en-GB" altLang="en-US"/>
              <a:pPr>
                <a:defRPr/>
              </a:pPr>
              <a:t>‹#›</a:t>
            </a:fld>
            <a:endParaRPr lang="en-GB" altLang="en-US"/>
          </a:p>
        </p:txBody>
      </p:sp>
    </p:spTree>
    <p:extLst>
      <p:ext uri="{BB962C8B-B14F-4D97-AF65-F5344CB8AC3E}">
        <p14:creationId xmlns:p14="http://schemas.microsoft.com/office/powerpoint/2010/main" val="350054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89027" y="27531906"/>
            <a:ext cx="25706943" cy="8509500"/>
          </a:xfrm>
        </p:spPr>
        <p:txBody>
          <a:bodyPr anchor="t"/>
          <a:lstStyle>
            <a:lvl1pPr algn="l">
              <a:defRPr sz="18300" b="1" cap="all"/>
            </a:lvl1pPr>
          </a:lstStyle>
          <a:p>
            <a:r>
              <a:rPr lang="en-US"/>
              <a:t>Click to edit Master title style</a:t>
            </a:r>
            <a:endParaRPr lang="en-GB"/>
          </a:p>
        </p:txBody>
      </p:sp>
      <p:sp>
        <p:nvSpPr>
          <p:cNvPr id="3" name="Text Placeholder 2"/>
          <p:cNvSpPr>
            <a:spLocks noGrp="1"/>
          </p:cNvSpPr>
          <p:nvPr>
            <p:ph type="body" idx="1"/>
          </p:nvPr>
        </p:nvSpPr>
        <p:spPr>
          <a:xfrm>
            <a:off x="2389027" y="18159561"/>
            <a:ext cx="25706943" cy="9372347"/>
          </a:xfrm>
        </p:spPr>
        <p:txBody>
          <a:bodyPr anchor="b"/>
          <a:lstStyle>
            <a:lvl1pPr marL="0" indent="0">
              <a:buNone/>
              <a:defRPr sz="9100">
                <a:solidFill>
                  <a:schemeClr val="tx1">
                    <a:tint val="75000"/>
                  </a:schemeClr>
                </a:solidFill>
              </a:defRPr>
            </a:lvl1pPr>
            <a:lvl2pPr marL="2088179" indent="0">
              <a:buNone/>
              <a:defRPr sz="8300">
                <a:solidFill>
                  <a:schemeClr val="tx1">
                    <a:tint val="75000"/>
                  </a:schemeClr>
                </a:solidFill>
              </a:defRPr>
            </a:lvl2pPr>
            <a:lvl3pPr marL="4176357" indent="0">
              <a:buNone/>
              <a:defRPr sz="7300">
                <a:solidFill>
                  <a:schemeClr val="tx1">
                    <a:tint val="75000"/>
                  </a:schemeClr>
                </a:solidFill>
              </a:defRPr>
            </a:lvl3pPr>
            <a:lvl4pPr marL="6264536" indent="0">
              <a:buNone/>
              <a:defRPr sz="6400">
                <a:solidFill>
                  <a:schemeClr val="tx1">
                    <a:tint val="75000"/>
                  </a:schemeClr>
                </a:solidFill>
              </a:defRPr>
            </a:lvl4pPr>
            <a:lvl5pPr marL="8352715" indent="0">
              <a:buNone/>
              <a:defRPr sz="6400">
                <a:solidFill>
                  <a:schemeClr val="tx1">
                    <a:tint val="75000"/>
                  </a:schemeClr>
                </a:solidFill>
              </a:defRPr>
            </a:lvl5pPr>
            <a:lvl6pPr marL="10440894" indent="0">
              <a:buNone/>
              <a:defRPr sz="6400">
                <a:solidFill>
                  <a:schemeClr val="tx1">
                    <a:tint val="75000"/>
                  </a:schemeClr>
                </a:solidFill>
              </a:defRPr>
            </a:lvl6pPr>
            <a:lvl7pPr marL="12529072" indent="0">
              <a:buNone/>
              <a:defRPr sz="6400">
                <a:solidFill>
                  <a:schemeClr val="tx1">
                    <a:tint val="75000"/>
                  </a:schemeClr>
                </a:solidFill>
              </a:defRPr>
            </a:lvl7pPr>
            <a:lvl8pPr marL="14617251" indent="0">
              <a:buNone/>
              <a:defRPr sz="6400">
                <a:solidFill>
                  <a:schemeClr val="tx1">
                    <a:tint val="75000"/>
                  </a:schemeClr>
                </a:solidFill>
              </a:defRPr>
            </a:lvl8pPr>
            <a:lvl9pPr marL="16705430" indent="0">
              <a:buNone/>
              <a:defRPr sz="6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277A8B4E-E7C8-49E0-B45F-E5C51343A653}" type="datetimeFigureOut">
              <a:rPr lang="en-US" altLang="en-US"/>
              <a:pPr>
                <a:defRPr/>
              </a:pPr>
              <a:t>2/13/2026</a:t>
            </a:fld>
            <a:endParaRPr lang="en-GB" altLang="en-US"/>
          </a:p>
        </p:txBody>
      </p:sp>
      <p:sp>
        <p:nvSpPr>
          <p:cNvPr id="5"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7651E492-C8E6-4612-804A-C8C4C04A4CD7}" type="slidenum">
              <a:rPr lang="en-GB" altLang="en-US"/>
              <a:pPr>
                <a:defRPr/>
              </a:pPr>
              <a:t>‹#›</a:t>
            </a:fld>
            <a:endParaRPr lang="en-GB" altLang="en-US"/>
          </a:p>
        </p:txBody>
      </p:sp>
    </p:spTree>
    <p:extLst>
      <p:ext uri="{BB962C8B-B14F-4D97-AF65-F5344CB8AC3E}">
        <p14:creationId xmlns:p14="http://schemas.microsoft.com/office/powerpoint/2010/main" val="2167359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34133" y="13329570"/>
            <a:ext cx="9955141" cy="37697687"/>
          </a:xfrm>
        </p:spPr>
        <p:txBody>
          <a:bodyPr/>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593330" y="13329570"/>
            <a:ext cx="9955141" cy="37697687"/>
          </a:xfrm>
        </p:spPr>
        <p:txBody>
          <a:bodyPr/>
          <a:lstStyle>
            <a:lvl1pPr>
              <a:defRPr sz="12900"/>
            </a:lvl1pPr>
            <a:lvl2pPr>
              <a:defRPr sz="11000"/>
            </a:lvl2pPr>
            <a:lvl3pPr>
              <a:defRPr sz="9100"/>
            </a:lvl3pPr>
            <a:lvl4pPr>
              <a:defRPr sz="8300"/>
            </a:lvl4pPr>
            <a:lvl5pPr>
              <a:defRPr sz="8300"/>
            </a:lvl5pPr>
            <a:lvl6pPr>
              <a:defRPr sz="8300"/>
            </a:lvl6pPr>
            <a:lvl7pPr>
              <a:defRPr sz="8300"/>
            </a:lvl7pPr>
            <a:lvl8pPr>
              <a:defRPr sz="8300"/>
            </a:lvl8pPr>
            <a:lvl9pPr>
              <a:defRPr sz="8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2334D1F8-B4F1-4020-81F9-E32ABC24BFEA}" type="datetimeFigureOut">
              <a:rPr lang="en-US" altLang="en-US"/>
              <a:pPr>
                <a:defRPr/>
              </a:pPr>
              <a:t>2/13/2026</a:t>
            </a:fld>
            <a:endParaRPr lang="en-GB" altLang="en-US"/>
          </a:p>
        </p:txBody>
      </p:sp>
      <p:sp>
        <p:nvSpPr>
          <p:cNvPr id="6"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F5BCE7B3-E884-4877-B57A-E70358AAB3AD}" type="slidenum">
              <a:rPr lang="en-GB" altLang="en-US"/>
              <a:pPr>
                <a:defRPr/>
              </a:pPr>
              <a:t>‹#›</a:t>
            </a:fld>
            <a:endParaRPr lang="en-GB" altLang="en-US"/>
          </a:p>
        </p:txBody>
      </p:sp>
    </p:spTree>
    <p:extLst>
      <p:ext uri="{BB962C8B-B14F-4D97-AF65-F5344CB8AC3E}">
        <p14:creationId xmlns:p14="http://schemas.microsoft.com/office/powerpoint/2010/main" val="222601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2173" y="1715789"/>
            <a:ext cx="27219118" cy="71408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1512174" y="9590546"/>
            <a:ext cx="13362782" cy="3996884"/>
          </a:xfrm>
        </p:spPr>
        <p:txBody>
          <a:bodyPr anchor="b"/>
          <a:lstStyle>
            <a:lvl1pPr marL="0" indent="0">
              <a:buNone/>
              <a:defRPr sz="11000" b="1"/>
            </a:lvl1pPr>
            <a:lvl2pPr marL="2088179" indent="0">
              <a:buNone/>
              <a:defRPr sz="9100" b="1"/>
            </a:lvl2pPr>
            <a:lvl3pPr marL="4176357" indent="0">
              <a:buNone/>
              <a:defRPr sz="8300" b="1"/>
            </a:lvl3pPr>
            <a:lvl4pPr marL="6264536" indent="0">
              <a:buNone/>
              <a:defRPr sz="7300" b="1"/>
            </a:lvl4pPr>
            <a:lvl5pPr marL="8352715" indent="0">
              <a:buNone/>
              <a:defRPr sz="7300" b="1"/>
            </a:lvl5pPr>
            <a:lvl6pPr marL="10440894" indent="0">
              <a:buNone/>
              <a:defRPr sz="7300" b="1"/>
            </a:lvl6pPr>
            <a:lvl7pPr marL="12529072" indent="0">
              <a:buNone/>
              <a:defRPr sz="7300" b="1"/>
            </a:lvl7pPr>
            <a:lvl8pPr marL="14617251" indent="0">
              <a:buNone/>
              <a:defRPr sz="7300" b="1"/>
            </a:lvl8pPr>
            <a:lvl9pPr marL="16705430" indent="0">
              <a:buNone/>
              <a:defRPr sz="7300" b="1"/>
            </a:lvl9pPr>
          </a:lstStyle>
          <a:p>
            <a:pPr lvl="0"/>
            <a:r>
              <a:rPr lang="en-US"/>
              <a:t>Click to edit Master text styles</a:t>
            </a:r>
          </a:p>
        </p:txBody>
      </p:sp>
      <p:sp>
        <p:nvSpPr>
          <p:cNvPr id="4" name="Content Placeholder 3"/>
          <p:cNvSpPr>
            <a:spLocks noGrp="1"/>
          </p:cNvSpPr>
          <p:nvPr>
            <p:ph sz="half" idx="2"/>
          </p:nvPr>
        </p:nvSpPr>
        <p:spPr>
          <a:xfrm>
            <a:off x="1512174" y="13587430"/>
            <a:ext cx="13362782" cy="24685490"/>
          </a:xfrm>
        </p:spPr>
        <p:txBody>
          <a:bodyPr/>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5363264" y="9590546"/>
            <a:ext cx="13368029" cy="3996884"/>
          </a:xfrm>
        </p:spPr>
        <p:txBody>
          <a:bodyPr anchor="b"/>
          <a:lstStyle>
            <a:lvl1pPr marL="0" indent="0">
              <a:buNone/>
              <a:defRPr sz="11000" b="1"/>
            </a:lvl1pPr>
            <a:lvl2pPr marL="2088179" indent="0">
              <a:buNone/>
              <a:defRPr sz="9100" b="1"/>
            </a:lvl2pPr>
            <a:lvl3pPr marL="4176357" indent="0">
              <a:buNone/>
              <a:defRPr sz="8300" b="1"/>
            </a:lvl3pPr>
            <a:lvl4pPr marL="6264536" indent="0">
              <a:buNone/>
              <a:defRPr sz="7300" b="1"/>
            </a:lvl4pPr>
            <a:lvl5pPr marL="8352715" indent="0">
              <a:buNone/>
              <a:defRPr sz="7300" b="1"/>
            </a:lvl5pPr>
            <a:lvl6pPr marL="10440894" indent="0">
              <a:buNone/>
              <a:defRPr sz="7300" b="1"/>
            </a:lvl6pPr>
            <a:lvl7pPr marL="12529072" indent="0">
              <a:buNone/>
              <a:defRPr sz="7300" b="1"/>
            </a:lvl7pPr>
            <a:lvl8pPr marL="14617251" indent="0">
              <a:buNone/>
              <a:defRPr sz="7300" b="1"/>
            </a:lvl8pPr>
            <a:lvl9pPr marL="16705430" indent="0">
              <a:buNone/>
              <a:defRPr sz="7300" b="1"/>
            </a:lvl9pPr>
          </a:lstStyle>
          <a:p>
            <a:pPr lvl="0"/>
            <a:r>
              <a:rPr lang="en-US"/>
              <a:t>Click to edit Master text styles</a:t>
            </a:r>
          </a:p>
        </p:txBody>
      </p:sp>
      <p:sp>
        <p:nvSpPr>
          <p:cNvPr id="6" name="Content Placeholder 5"/>
          <p:cNvSpPr>
            <a:spLocks noGrp="1"/>
          </p:cNvSpPr>
          <p:nvPr>
            <p:ph sz="quarter" idx="4"/>
          </p:nvPr>
        </p:nvSpPr>
        <p:spPr>
          <a:xfrm>
            <a:off x="15363264" y="13587430"/>
            <a:ext cx="13368029" cy="24685490"/>
          </a:xfrm>
        </p:spPr>
        <p:txBody>
          <a:bodyPr/>
          <a:lstStyle>
            <a:lvl1pPr>
              <a:defRPr sz="110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875DE501-529A-4C12-A270-BADA32B5745F}" type="datetimeFigureOut">
              <a:rPr lang="en-US" altLang="en-US"/>
              <a:pPr>
                <a:defRPr/>
              </a:pPr>
              <a:t>2/13/2026</a:t>
            </a:fld>
            <a:endParaRPr lang="en-GB" altLang="en-US"/>
          </a:p>
        </p:txBody>
      </p:sp>
      <p:sp>
        <p:nvSpPr>
          <p:cNvPr id="8"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9"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DC64F212-F4F5-4C27-9DA0-55C51B92871B}" type="slidenum">
              <a:rPr lang="en-GB" altLang="en-US"/>
              <a:pPr>
                <a:defRPr/>
              </a:pPr>
              <a:t>‹#›</a:t>
            </a:fld>
            <a:endParaRPr lang="en-GB" altLang="en-US"/>
          </a:p>
        </p:txBody>
      </p:sp>
    </p:spTree>
    <p:extLst>
      <p:ext uri="{BB962C8B-B14F-4D97-AF65-F5344CB8AC3E}">
        <p14:creationId xmlns:p14="http://schemas.microsoft.com/office/powerpoint/2010/main" val="421053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B12E7563-27FA-4D7D-A485-46D7BED7031B}" type="datetimeFigureOut">
              <a:rPr lang="en-US" altLang="en-US"/>
              <a:pPr>
                <a:defRPr/>
              </a:pPr>
              <a:t>2/13/2026</a:t>
            </a:fld>
            <a:endParaRPr lang="en-GB" altLang="en-US"/>
          </a:p>
        </p:txBody>
      </p:sp>
      <p:sp>
        <p:nvSpPr>
          <p:cNvPr id="4"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5"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80B865AE-9254-44BE-9F84-471DAB103258}" type="slidenum">
              <a:rPr lang="en-GB" altLang="en-US"/>
              <a:pPr>
                <a:defRPr/>
              </a:pPr>
              <a:t>‹#›</a:t>
            </a:fld>
            <a:endParaRPr lang="en-GB" altLang="en-US"/>
          </a:p>
        </p:txBody>
      </p:sp>
    </p:spTree>
    <p:extLst>
      <p:ext uri="{BB962C8B-B14F-4D97-AF65-F5344CB8AC3E}">
        <p14:creationId xmlns:p14="http://schemas.microsoft.com/office/powerpoint/2010/main" val="5168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F89F72F7-E215-4DF2-A185-7E6E4363A809}" type="datetimeFigureOut">
              <a:rPr lang="en-US" altLang="en-US"/>
              <a:pPr>
                <a:defRPr/>
              </a:pPr>
              <a:t>2/13/2026</a:t>
            </a:fld>
            <a:endParaRPr lang="en-GB" altLang="en-US"/>
          </a:p>
        </p:txBody>
      </p:sp>
      <p:sp>
        <p:nvSpPr>
          <p:cNvPr id="3"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54E5869C-B4BA-45F0-8AC6-8D046E3FF6A0}" type="slidenum">
              <a:rPr lang="en-GB" altLang="en-US"/>
              <a:pPr>
                <a:defRPr/>
              </a:pPr>
              <a:t>‹#›</a:t>
            </a:fld>
            <a:endParaRPr lang="en-GB" altLang="en-US"/>
          </a:p>
        </p:txBody>
      </p:sp>
    </p:spTree>
    <p:extLst>
      <p:ext uri="{BB962C8B-B14F-4D97-AF65-F5344CB8AC3E}">
        <p14:creationId xmlns:p14="http://schemas.microsoft.com/office/powerpoint/2010/main" val="300648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2177" y="1705868"/>
            <a:ext cx="9949892" cy="7259854"/>
          </a:xfrm>
        </p:spPr>
        <p:txBody>
          <a:bodyPr anchor="b"/>
          <a:lstStyle>
            <a:lvl1pPr algn="l">
              <a:defRPr sz="9100" b="1"/>
            </a:lvl1pPr>
          </a:lstStyle>
          <a:p>
            <a:r>
              <a:rPr lang="en-US"/>
              <a:t>Click to edit Master title style</a:t>
            </a:r>
            <a:endParaRPr lang="en-GB"/>
          </a:p>
        </p:txBody>
      </p:sp>
      <p:sp>
        <p:nvSpPr>
          <p:cNvPr id="3" name="Content Placeholder 2"/>
          <p:cNvSpPr>
            <a:spLocks noGrp="1"/>
          </p:cNvSpPr>
          <p:nvPr>
            <p:ph idx="1"/>
          </p:nvPr>
        </p:nvSpPr>
        <p:spPr>
          <a:xfrm>
            <a:off x="11824355" y="1705872"/>
            <a:ext cx="16906938" cy="36567054"/>
          </a:xfrm>
        </p:spPr>
        <p:txBody>
          <a:bodyPr/>
          <a:lstStyle>
            <a:lvl1pPr>
              <a:defRPr sz="14500"/>
            </a:lvl1pPr>
            <a:lvl2pPr>
              <a:defRPr sz="129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12177" y="8965723"/>
            <a:ext cx="9949892" cy="29307202"/>
          </a:xfrm>
        </p:spPr>
        <p:txBody>
          <a:bodyPr/>
          <a:lstStyle>
            <a:lvl1pPr marL="0" indent="0">
              <a:buNone/>
              <a:defRPr sz="6400"/>
            </a:lvl1pPr>
            <a:lvl2pPr marL="2088179" indent="0">
              <a:buNone/>
              <a:defRPr sz="5400"/>
            </a:lvl2pPr>
            <a:lvl3pPr marL="4176357" indent="0">
              <a:buNone/>
              <a:defRPr sz="4600"/>
            </a:lvl3pPr>
            <a:lvl4pPr marL="6264536" indent="0">
              <a:buNone/>
              <a:defRPr sz="4100"/>
            </a:lvl4pPr>
            <a:lvl5pPr marL="8352715" indent="0">
              <a:buNone/>
              <a:defRPr sz="4100"/>
            </a:lvl5pPr>
            <a:lvl6pPr marL="10440894" indent="0">
              <a:buNone/>
              <a:defRPr sz="4100"/>
            </a:lvl6pPr>
            <a:lvl7pPr marL="12529072" indent="0">
              <a:buNone/>
              <a:defRPr sz="4100"/>
            </a:lvl7pPr>
            <a:lvl8pPr marL="14617251" indent="0">
              <a:buNone/>
              <a:defRPr sz="4100"/>
            </a:lvl8pPr>
            <a:lvl9pPr marL="16705430"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CB3D6C72-0B2E-4C63-9D8A-E02793AAC402}" type="datetimeFigureOut">
              <a:rPr lang="en-US" altLang="en-US"/>
              <a:pPr>
                <a:defRPr/>
              </a:pPr>
              <a:t>2/13/2026</a:t>
            </a:fld>
            <a:endParaRPr lang="en-GB" altLang="en-US"/>
          </a:p>
        </p:txBody>
      </p:sp>
      <p:sp>
        <p:nvSpPr>
          <p:cNvPr id="6"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E39B4079-788F-49CB-8EE1-3AA0D9269E2B}" type="slidenum">
              <a:rPr lang="en-GB" altLang="en-US"/>
              <a:pPr>
                <a:defRPr/>
              </a:pPr>
              <a:t>‹#›</a:t>
            </a:fld>
            <a:endParaRPr lang="en-GB" altLang="en-US"/>
          </a:p>
        </p:txBody>
      </p:sp>
    </p:spTree>
    <p:extLst>
      <p:ext uri="{BB962C8B-B14F-4D97-AF65-F5344CB8AC3E}">
        <p14:creationId xmlns:p14="http://schemas.microsoft.com/office/powerpoint/2010/main" val="34518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27931" y="29991529"/>
            <a:ext cx="18146078" cy="3540671"/>
          </a:xfrm>
        </p:spPr>
        <p:txBody>
          <a:bodyPr anchor="b"/>
          <a:lstStyle>
            <a:lvl1pPr algn="l">
              <a:defRPr sz="9100" b="1"/>
            </a:lvl1pPr>
          </a:lstStyle>
          <a:p>
            <a:r>
              <a:rPr lang="en-US"/>
              <a:t>Click to edit Master title style</a:t>
            </a:r>
            <a:endParaRPr lang="en-GB"/>
          </a:p>
        </p:txBody>
      </p:sp>
      <p:sp>
        <p:nvSpPr>
          <p:cNvPr id="3" name="Picture Placeholder 2"/>
          <p:cNvSpPr>
            <a:spLocks noGrp="1"/>
          </p:cNvSpPr>
          <p:nvPr>
            <p:ph type="pic" idx="1"/>
          </p:nvPr>
        </p:nvSpPr>
        <p:spPr>
          <a:xfrm>
            <a:off x="5927931" y="3828283"/>
            <a:ext cx="18146078" cy="25707023"/>
          </a:xfrm>
        </p:spPr>
        <p:txBody>
          <a:bodyPr rtlCol="0">
            <a:normAutofit/>
          </a:bodyPr>
          <a:lstStyle>
            <a:lvl1pPr marL="0" indent="0">
              <a:buNone/>
              <a:defRPr sz="14500"/>
            </a:lvl1pPr>
            <a:lvl2pPr marL="2088179" indent="0">
              <a:buNone/>
              <a:defRPr sz="12900"/>
            </a:lvl2pPr>
            <a:lvl3pPr marL="4176357" indent="0">
              <a:buNone/>
              <a:defRPr sz="11000"/>
            </a:lvl3pPr>
            <a:lvl4pPr marL="6264536" indent="0">
              <a:buNone/>
              <a:defRPr sz="9100"/>
            </a:lvl4pPr>
            <a:lvl5pPr marL="8352715" indent="0">
              <a:buNone/>
              <a:defRPr sz="9100"/>
            </a:lvl5pPr>
            <a:lvl6pPr marL="10440894" indent="0">
              <a:buNone/>
              <a:defRPr sz="9100"/>
            </a:lvl6pPr>
            <a:lvl7pPr marL="12529072" indent="0">
              <a:buNone/>
              <a:defRPr sz="9100"/>
            </a:lvl7pPr>
            <a:lvl8pPr marL="14617251" indent="0">
              <a:buNone/>
              <a:defRPr sz="9100"/>
            </a:lvl8pPr>
            <a:lvl9pPr marL="16705430" indent="0">
              <a:buNone/>
              <a:defRPr sz="9100"/>
            </a:lvl9pPr>
          </a:lstStyle>
          <a:p>
            <a:pPr lvl="0"/>
            <a:endParaRPr lang="en-GB" noProof="0"/>
          </a:p>
        </p:txBody>
      </p:sp>
      <p:sp>
        <p:nvSpPr>
          <p:cNvPr id="4" name="Text Placeholder 3"/>
          <p:cNvSpPr>
            <a:spLocks noGrp="1"/>
          </p:cNvSpPr>
          <p:nvPr>
            <p:ph type="body" sz="half" idx="2"/>
          </p:nvPr>
        </p:nvSpPr>
        <p:spPr>
          <a:xfrm>
            <a:off x="5927931" y="33532201"/>
            <a:ext cx="18146078" cy="5028336"/>
          </a:xfrm>
        </p:spPr>
        <p:txBody>
          <a:bodyPr/>
          <a:lstStyle>
            <a:lvl1pPr marL="0" indent="0">
              <a:buNone/>
              <a:defRPr sz="6400"/>
            </a:lvl1pPr>
            <a:lvl2pPr marL="2088179" indent="0">
              <a:buNone/>
              <a:defRPr sz="5400"/>
            </a:lvl2pPr>
            <a:lvl3pPr marL="4176357" indent="0">
              <a:buNone/>
              <a:defRPr sz="4600"/>
            </a:lvl3pPr>
            <a:lvl4pPr marL="6264536" indent="0">
              <a:buNone/>
              <a:defRPr sz="4100"/>
            </a:lvl4pPr>
            <a:lvl5pPr marL="8352715" indent="0">
              <a:buNone/>
              <a:defRPr sz="4100"/>
            </a:lvl5pPr>
            <a:lvl6pPr marL="10440894" indent="0">
              <a:buNone/>
              <a:defRPr sz="4100"/>
            </a:lvl6pPr>
            <a:lvl7pPr marL="12529072" indent="0">
              <a:buNone/>
              <a:defRPr sz="4100"/>
            </a:lvl7pPr>
            <a:lvl8pPr marL="14617251" indent="0">
              <a:buNone/>
              <a:defRPr sz="4100"/>
            </a:lvl8pPr>
            <a:lvl9pPr marL="16705430" indent="0">
              <a:buNone/>
              <a:defRPr sz="4100"/>
            </a:lvl9pPr>
          </a:lstStyle>
          <a:p>
            <a:pPr lvl="0"/>
            <a:r>
              <a:rPr lang="en-US"/>
              <a:t>Click to edit Master text styles</a:t>
            </a:r>
          </a:p>
        </p:txBody>
      </p:sp>
      <p:sp>
        <p:nvSpPr>
          <p:cNvPr id="5" name="Date Placeholder 3">
            <a:extLst>
              <a:ext uri="{FF2B5EF4-FFF2-40B4-BE49-F238E27FC236}">
                <a16:creationId xmlns:a16="http://schemas.microsoft.com/office/drawing/2014/main" id="{5B8C98A0-56A8-44FD-A66C-FA3713C34CAD}"/>
              </a:ext>
            </a:extLst>
          </p:cNvPr>
          <p:cNvSpPr>
            <a:spLocks noGrp="1"/>
          </p:cNvSpPr>
          <p:nvPr>
            <p:ph type="dt" sz="half" idx="10"/>
          </p:nvPr>
        </p:nvSpPr>
        <p:spPr/>
        <p:txBody>
          <a:bodyPr/>
          <a:lstStyle>
            <a:lvl1pPr>
              <a:defRPr/>
            </a:lvl1pPr>
          </a:lstStyle>
          <a:p>
            <a:pPr>
              <a:defRPr/>
            </a:pPr>
            <a:fld id="{F952CE03-16B6-4A79-9EAC-C597EA4A5D20}" type="datetimeFigureOut">
              <a:rPr lang="en-US" altLang="en-US"/>
              <a:pPr>
                <a:defRPr/>
              </a:pPr>
              <a:t>2/13/2026</a:t>
            </a:fld>
            <a:endParaRPr lang="en-GB" altLang="en-US"/>
          </a:p>
        </p:txBody>
      </p:sp>
      <p:sp>
        <p:nvSpPr>
          <p:cNvPr id="6" name="Footer Placeholder 4">
            <a:extLst>
              <a:ext uri="{FF2B5EF4-FFF2-40B4-BE49-F238E27FC236}">
                <a16:creationId xmlns:a16="http://schemas.microsoft.com/office/drawing/2014/main" id="{A3527BCD-F65C-4F57-83DA-BDF34EEA18D5}"/>
              </a:ext>
            </a:extLst>
          </p:cNvPr>
          <p:cNvSpPr>
            <a:spLocks noGrp="1"/>
          </p:cNvSpPr>
          <p:nvPr>
            <p:ph type="ftr" sz="quarter" idx="11"/>
          </p:nvPr>
        </p:nvSpPr>
        <p:spPr/>
        <p:txBody>
          <a:bodyPr/>
          <a:lstStyle>
            <a:lvl1pPr>
              <a:defRPr/>
            </a:lvl1pPr>
          </a:lstStyle>
          <a:p>
            <a:pPr>
              <a:defRPr/>
            </a:pPr>
            <a:endParaRPr lang="en-GB" altLang="en-US"/>
          </a:p>
        </p:txBody>
      </p:sp>
      <p:sp>
        <p:nvSpPr>
          <p:cNvPr id="7" name="Slide Number Placeholder 5">
            <a:extLst>
              <a:ext uri="{FF2B5EF4-FFF2-40B4-BE49-F238E27FC236}">
                <a16:creationId xmlns:a16="http://schemas.microsoft.com/office/drawing/2014/main" id="{4B3FDD9A-5428-46D6-9C0B-39E6A506DE1E}"/>
              </a:ext>
            </a:extLst>
          </p:cNvPr>
          <p:cNvSpPr>
            <a:spLocks noGrp="1"/>
          </p:cNvSpPr>
          <p:nvPr>
            <p:ph type="sldNum" sz="quarter" idx="12"/>
          </p:nvPr>
        </p:nvSpPr>
        <p:spPr/>
        <p:txBody>
          <a:bodyPr/>
          <a:lstStyle>
            <a:lvl1pPr>
              <a:defRPr/>
            </a:lvl1pPr>
          </a:lstStyle>
          <a:p>
            <a:pPr>
              <a:defRPr/>
            </a:pPr>
            <a:fld id="{D6867D0A-5F10-47B7-AFFC-35443ACB39A8}" type="slidenum">
              <a:rPr lang="en-GB" altLang="en-US"/>
              <a:pPr>
                <a:defRPr/>
              </a:pPr>
              <a:t>‹#›</a:t>
            </a:fld>
            <a:endParaRPr lang="en-GB" altLang="en-US"/>
          </a:p>
        </p:txBody>
      </p:sp>
    </p:spTree>
    <p:extLst>
      <p:ext uri="{BB962C8B-B14F-4D97-AF65-F5344CB8AC3E}">
        <p14:creationId xmlns:p14="http://schemas.microsoft.com/office/powerpoint/2010/main" val="364959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2888" y="1716088"/>
            <a:ext cx="27217687" cy="71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36" tIns="208818" rIns="417636" bIns="208818"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1512888" y="9996488"/>
            <a:ext cx="27217687" cy="282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36" tIns="208818" rIns="417636" bIns="20881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B8C98A0-56A8-44FD-A66C-FA3713C34CAD}"/>
              </a:ext>
            </a:extLst>
          </p:cNvPr>
          <p:cNvSpPr>
            <a:spLocks noGrp="1"/>
          </p:cNvSpPr>
          <p:nvPr>
            <p:ph type="dt" sz="half" idx="2"/>
          </p:nvPr>
        </p:nvSpPr>
        <p:spPr>
          <a:xfrm>
            <a:off x="1512888" y="39711313"/>
            <a:ext cx="7056437" cy="2281237"/>
          </a:xfrm>
          <a:prstGeom prst="rect">
            <a:avLst/>
          </a:prstGeom>
        </p:spPr>
        <p:txBody>
          <a:bodyPr vert="horz" wrap="square" lIns="417636" tIns="208818" rIns="417636" bIns="208818" numCol="1" anchor="ctr" anchorCtr="0" compatLnSpc="1">
            <a:prstTxWarp prst="textNoShape">
              <a:avLst/>
            </a:prstTxWarp>
          </a:bodyPr>
          <a:lstStyle>
            <a:lvl1pPr eaLnBrk="1" hangingPunct="1">
              <a:defRPr sz="5400">
                <a:solidFill>
                  <a:srgbClr val="898989"/>
                </a:solidFill>
                <a:latin typeface="Calibri" panose="020F0502020204030204" pitchFamily="34" charset="0"/>
              </a:defRPr>
            </a:lvl1pPr>
          </a:lstStyle>
          <a:p>
            <a:pPr>
              <a:defRPr/>
            </a:pPr>
            <a:fld id="{A657234E-EE6E-47F6-A102-48F48DE43651}" type="datetimeFigureOut">
              <a:rPr lang="en-US" altLang="en-US"/>
              <a:pPr>
                <a:defRPr/>
              </a:pPr>
              <a:t>2/13/2026</a:t>
            </a:fld>
            <a:endParaRPr lang="en-GB" altLang="en-US"/>
          </a:p>
        </p:txBody>
      </p:sp>
      <p:sp>
        <p:nvSpPr>
          <p:cNvPr id="5" name="Footer Placeholder 4">
            <a:extLst>
              <a:ext uri="{FF2B5EF4-FFF2-40B4-BE49-F238E27FC236}">
                <a16:creationId xmlns:a16="http://schemas.microsoft.com/office/drawing/2014/main" id="{A3527BCD-F65C-4F57-83DA-BDF34EEA18D5}"/>
              </a:ext>
            </a:extLst>
          </p:cNvPr>
          <p:cNvSpPr>
            <a:spLocks noGrp="1"/>
          </p:cNvSpPr>
          <p:nvPr>
            <p:ph type="ftr" sz="quarter" idx="3"/>
          </p:nvPr>
        </p:nvSpPr>
        <p:spPr>
          <a:xfrm>
            <a:off x="10333038" y="39711313"/>
            <a:ext cx="9577387" cy="2281237"/>
          </a:xfrm>
          <a:prstGeom prst="rect">
            <a:avLst/>
          </a:prstGeom>
        </p:spPr>
        <p:txBody>
          <a:bodyPr vert="horz" wrap="square" lIns="417636" tIns="208818" rIns="417636" bIns="208818" numCol="1" anchor="ctr" anchorCtr="0" compatLnSpc="1">
            <a:prstTxWarp prst="textNoShape">
              <a:avLst/>
            </a:prstTxWarp>
          </a:bodyPr>
          <a:lstStyle>
            <a:lvl1pPr algn="ctr" eaLnBrk="1" hangingPunct="1">
              <a:defRPr sz="5400">
                <a:solidFill>
                  <a:srgbClr val="898989"/>
                </a:solidFill>
                <a:latin typeface="Calibri" panose="020F0502020204030204" pitchFamily="34" charset="0"/>
              </a:defRPr>
            </a:lvl1pPr>
          </a:lstStyle>
          <a:p>
            <a:pPr>
              <a:defRPr/>
            </a:pPr>
            <a:endParaRPr lang="en-GB" altLang="en-US"/>
          </a:p>
        </p:txBody>
      </p:sp>
      <p:sp>
        <p:nvSpPr>
          <p:cNvPr id="6" name="Slide Number Placeholder 5">
            <a:extLst>
              <a:ext uri="{FF2B5EF4-FFF2-40B4-BE49-F238E27FC236}">
                <a16:creationId xmlns:a16="http://schemas.microsoft.com/office/drawing/2014/main" id="{4B3FDD9A-5428-46D6-9C0B-39E6A506DE1E}"/>
              </a:ext>
            </a:extLst>
          </p:cNvPr>
          <p:cNvSpPr>
            <a:spLocks noGrp="1"/>
          </p:cNvSpPr>
          <p:nvPr>
            <p:ph type="sldNum" sz="quarter" idx="4"/>
          </p:nvPr>
        </p:nvSpPr>
        <p:spPr>
          <a:xfrm>
            <a:off x="21674138" y="39711313"/>
            <a:ext cx="7056437" cy="2281237"/>
          </a:xfrm>
          <a:prstGeom prst="rect">
            <a:avLst/>
          </a:prstGeom>
        </p:spPr>
        <p:txBody>
          <a:bodyPr vert="horz" wrap="square" lIns="417636" tIns="208818" rIns="417636" bIns="208818" numCol="1" anchor="ctr" anchorCtr="0" compatLnSpc="1">
            <a:prstTxWarp prst="textNoShape">
              <a:avLst/>
            </a:prstTxWarp>
          </a:bodyPr>
          <a:lstStyle>
            <a:lvl1pPr algn="r" eaLnBrk="1" hangingPunct="1">
              <a:defRPr sz="5400">
                <a:solidFill>
                  <a:srgbClr val="898989"/>
                </a:solidFill>
                <a:latin typeface="Calibri" panose="020F0502020204030204" pitchFamily="34" charset="0"/>
              </a:defRPr>
            </a:lvl1pPr>
          </a:lstStyle>
          <a:p>
            <a:pPr>
              <a:defRPr/>
            </a:pPr>
            <a:fld id="{C2FF0940-8750-4795-8DED-D26593CE0D3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175125" rtl="0" eaLnBrk="0" fontAlgn="base" hangingPunct="0">
        <a:spcBef>
          <a:spcPct val="0"/>
        </a:spcBef>
        <a:spcAft>
          <a:spcPct val="0"/>
        </a:spcAft>
        <a:defRPr sz="20100" kern="1200">
          <a:solidFill>
            <a:schemeClr val="tx1"/>
          </a:solidFill>
          <a:latin typeface="+mj-lt"/>
          <a:ea typeface="+mj-ea"/>
          <a:cs typeface="+mj-cs"/>
        </a:defRPr>
      </a:lvl1pPr>
      <a:lvl2pPr algn="ctr" defTabSz="4175125" rtl="0" eaLnBrk="0" fontAlgn="base" hangingPunct="0">
        <a:spcBef>
          <a:spcPct val="0"/>
        </a:spcBef>
        <a:spcAft>
          <a:spcPct val="0"/>
        </a:spcAft>
        <a:defRPr sz="20100">
          <a:solidFill>
            <a:schemeClr val="tx1"/>
          </a:solidFill>
          <a:latin typeface="Calibri" pitchFamily="34" charset="0"/>
        </a:defRPr>
      </a:lvl2pPr>
      <a:lvl3pPr algn="ctr" defTabSz="4175125" rtl="0" eaLnBrk="0" fontAlgn="base" hangingPunct="0">
        <a:spcBef>
          <a:spcPct val="0"/>
        </a:spcBef>
        <a:spcAft>
          <a:spcPct val="0"/>
        </a:spcAft>
        <a:defRPr sz="20100">
          <a:solidFill>
            <a:schemeClr val="tx1"/>
          </a:solidFill>
          <a:latin typeface="Calibri" pitchFamily="34" charset="0"/>
        </a:defRPr>
      </a:lvl3pPr>
      <a:lvl4pPr algn="ctr" defTabSz="4175125" rtl="0" eaLnBrk="0" fontAlgn="base" hangingPunct="0">
        <a:spcBef>
          <a:spcPct val="0"/>
        </a:spcBef>
        <a:spcAft>
          <a:spcPct val="0"/>
        </a:spcAft>
        <a:defRPr sz="20100">
          <a:solidFill>
            <a:schemeClr val="tx1"/>
          </a:solidFill>
          <a:latin typeface="Calibri" pitchFamily="34" charset="0"/>
        </a:defRPr>
      </a:lvl4pPr>
      <a:lvl5pPr algn="ctr" defTabSz="4175125" rtl="0" eaLnBrk="0" fontAlgn="base" hangingPunct="0">
        <a:spcBef>
          <a:spcPct val="0"/>
        </a:spcBef>
        <a:spcAft>
          <a:spcPct val="0"/>
        </a:spcAft>
        <a:defRPr sz="20100">
          <a:solidFill>
            <a:schemeClr val="tx1"/>
          </a:solidFill>
          <a:latin typeface="Calibri" pitchFamily="34" charset="0"/>
        </a:defRPr>
      </a:lvl5pPr>
      <a:lvl6pPr marL="457200" algn="ctr" defTabSz="4175125" rtl="0" fontAlgn="base">
        <a:spcBef>
          <a:spcPct val="0"/>
        </a:spcBef>
        <a:spcAft>
          <a:spcPct val="0"/>
        </a:spcAft>
        <a:defRPr sz="20100">
          <a:solidFill>
            <a:schemeClr val="tx1"/>
          </a:solidFill>
          <a:latin typeface="Calibri" pitchFamily="34" charset="0"/>
        </a:defRPr>
      </a:lvl6pPr>
      <a:lvl7pPr marL="914400" algn="ctr" defTabSz="4175125" rtl="0" fontAlgn="base">
        <a:spcBef>
          <a:spcPct val="0"/>
        </a:spcBef>
        <a:spcAft>
          <a:spcPct val="0"/>
        </a:spcAft>
        <a:defRPr sz="20100">
          <a:solidFill>
            <a:schemeClr val="tx1"/>
          </a:solidFill>
          <a:latin typeface="Calibri" pitchFamily="34" charset="0"/>
        </a:defRPr>
      </a:lvl7pPr>
      <a:lvl8pPr marL="1371600" algn="ctr" defTabSz="4175125" rtl="0" fontAlgn="base">
        <a:spcBef>
          <a:spcPct val="0"/>
        </a:spcBef>
        <a:spcAft>
          <a:spcPct val="0"/>
        </a:spcAft>
        <a:defRPr sz="20100">
          <a:solidFill>
            <a:schemeClr val="tx1"/>
          </a:solidFill>
          <a:latin typeface="Calibri" pitchFamily="34" charset="0"/>
        </a:defRPr>
      </a:lvl8pPr>
      <a:lvl9pPr marL="1828800" algn="ctr" defTabSz="4175125" rtl="0" fontAlgn="base">
        <a:spcBef>
          <a:spcPct val="0"/>
        </a:spcBef>
        <a:spcAft>
          <a:spcPct val="0"/>
        </a:spcAft>
        <a:defRPr sz="20100">
          <a:solidFill>
            <a:schemeClr val="tx1"/>
          </a:solidFill>
          <a:latin typeface="Calibri" pitchFamily="34" charset="0"/>
        </a:defRPr>
      </a:lvl9pPr>
    </p:titleStyle>
    <p:bodyStyle>
      <a:lvl1pPr marL="1565275" indent="-1565275" algn="l" defTabSz="4175125" rtl="0" eaLnBrk="0" fontAlgn="base" hangingPunct="0">
        <a:spcBef>
          <a:spcPct val="20000"/>
        </a:spcBef>
        <a:spcAft>
          <a:spcPct val="0"/>
        </a:spcAft>
        <a:buFont typeface="Arial" panose="020B0604020202020204" pitchFamily="34" charset="0"/>
        <a:buChar char="•"/>
        <a:defRPr sz="145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Font typeface="Arial" panose="020B0604020202020204" pitchFamily="34" charset="0"/>
        <a:buChar char="–"/>
        <a:defRPr sz="129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4pPr>
      <a:lvl5pPr marL="9396413" indent="-1042988" algn="l" defTabSz="4175125" rtl="0" eaLnBrk="0" fontAlgn="base" hangingPunct="0">
        <a:spcBef>
          <a:spcPct val="20000"/>
        </a:spcBef>
        <a:spcAft>
          <a:spcPct val="0"/>
        </a:spcAft>
        <a:buFont typeface="Arial" panose="020B0604020202020204" pitchFamily="34" charset="0"/>
        <a:buChar char="»"/>
        <a:defRPr sz="9100" kern="1200">
          <a:solidFill>
            <a:schemeClr val="tx1"/>
          </a:solidFill>
          <a:latin typeface="+mn-lt"/>
          <a:ea typeface="+mn-ea"/>
          <a:cs typeface="+mn-cs"/>
        </a:defRPr>
      </a:lvl5pPr>
      <a:lvl6pPr marL="11484983" indent="-1044089" algn="l" defTabSz="4176357"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162" indent="-1044089" algn="l" defTabSz="4176357"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340" indent="-1044089" algn="l" defTabSz="4176357"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519" indent="-1044089" algn="l" defTabSz="4176357"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357" rtl="0" eaLnBrk="1" latinLnBrk="0" hangingPunct="1">
        <a:defRPr sz="8300" kern="1200">
          <a:solidFill>
            <a:schemeClr val="tx1"/>
          </a:solidFill>
          <a:latin typeface="+mn-lt"/>
          <a:ea typeface="+mn-ea"/>
          <a:cs typeface="+mn-cs"/>
        </a:defRPr>
      </a:lvl1pPr>
      <a:lvl2pPr marL="2088179" algn="l" defTabSz="4176357" rtl="0" eaLnBrk="1" latinLnBrk="0" hangingPunct="1">
        <a:defRPr sz="8300" kern="1200">
          <a:solidFill>
            <a:schemeClr val="tx1"/>
          </a:solidFill>
          <a:latin typeface="+mn-lt"/>
          <a:ea typeface="+mn-ea"/>
          <a:cs typeface="+mn-cs"/>
        </a:defRPr>
      </a:lvl2pPr>
      <a:lvl3pPr marL="4176357" algn="l" defTabSz="4176357" rtl="0" eaLnBrk="1" latinLnBrk="0" hangingPunct="1">
        <a:defRPr sz="8300" kern="1200">
          <a:solidFill>
            <a:schemeClr val="tx1"/>
          </a:solidFill>
          <a:latin typeface="+mn-lt"/>
          <a:ea typeface="+mn-ea"/>
          <a:cs typeface="+mn-cs"/>
        </a:defRPr>
      </a:lvl3pPr>
      <a:lvl4pPr marL="6264536" algn="l" defTabSz="4176357" rtl="0" eaLnBrk="1" latinLnBrk="0" hangingPunct="1">
        <a:defRPr sz="8300" kern="1200">
          <a:solidFill>
            <a:schemeClr val="tx1"/>
          </a:solidFill>
          <a:latin typeface="+mn-lt"/>
          <a:ea typeface="+mn-ea"/>
          <a:cs typeface="+mn-cs"/>
        </a:defRPr>
      </a:lvl4pPr>
      <a:lvl5pPr marL="8352715" algn="l" defTabSz="4176357" rtl="0" eaLnBrk="1" latinLnBrk="0" hangingPunct="1">
        <a:defRPr sz="8300" kern="1200">
          <a:solidFill>
            <a:schemeClr val="tx1"/>
          </a:solidFill>
          <a:latin typeface="+mn-lt"/>
          <a:ea typeface="+mn-ea"/>
          <a:cs typeface="+mn-cs"/>
        </a:defRPr>
      </a:lvl5pPr>
      <a:lvl6pPr marL="10440894" algn="l" defTabSz="4176357" rtl="0" eaLnBrk="1" latinLnBrk="0" hangingPunct="1">
        <a:defRPr sz="8300" kern="1200">
          <a:solidFill>
            <a:schemeClr val="tx1"/>
          </a:solidFill>
          <a:latin typeface="+mn-lt"/>
          <a:ea typeface="+mn-ea"/>
          <a:cs typeface="+mn-cs"/>
        </a:defRPr>
      </a:lvl6pPr>
      <a:lvl7pPr marL="12529072" algn="l" defTabSz="4176357" rtl="0" eaLnBrk="1" latinLnBrk="0" hangingPunct="1">
        <a:defRPr sz="8300" kern="1200">
          <a:solidFill>
            <a:schemeClr val="tx1"/>
          </a:solidFill>
          <a:latin typeface="+mn-lt"/>
          <a:ea typeface="+mn-ea"/>
          <a:cs typeface="+mn-cs"/>
        </a:defRPr>
      </a:lvl7pPr>
      <a:lvl8pPr marL="14617251" algn="l" defTabSz="4176357" rtl="0" eaLnBrk="1" latinLnBrk="0" hangingPunct="1">
        <a:defRPr sz="8300" kern="1200">
          <a:solidFill>
            <a:schemeClr val="tx1"/>
          </a:solidFill>
          <a:latin typeface="+mn-lt"/>
          <a:ea typeface="+mn-ea"/>
          <a:cs typeface="+mn-cs"/>
        </a:defRPr>
      </a:lvl8pPr>
      <a:lvl9pPr marL="16705430" algn="l" defTabSz="4176357"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hdclarity.net/"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hart" Target="../charts/chart1.xml"/><Relationship Id="rId5" Type="http://schemas.openxmlformats.org/officeDocument/2006/relationships/image" Target="../media/image3.png"/><Relationship Id="rId15" Type="http://schemas.openxmlformats.org/officeDocument/2006/relationships/image" Target="../media/image11.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E65ED797-8D86-BE59-B3D8-E1DC07621690}"/>
              </a:ext>
            </a:extLst>
          </p:cNvPr>
          <p:cNvSpPr/>
          <p:nvPr/>
        </p:nvSpPr>
        <p:spPr>
          <a:xfrm>
            <a:off x="1" y="-35865"/>
            <a:ext cx="30243462" cy="42845038"/>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endParaRPr lang="en-GB" sz="88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8800" dirty="0">
              <a:latin typeface="Gill Sans MT" panose="020B0502020104020203" pitchFamily="34" charset="0"/>
              <a:ea typeface="Calibri" panose="020F0502020204030204" pitchFamily="34" charset="0"/>
              <a:cs typeface="Times New Roman" panose="02020603050405020304" pitchFamily="18" charset="0"/>
            </a:endParaRPr>
          </a:p>
          <a:p>
            <a:pPr algn="l"/>
            <a:r>
              <a:rPr lang="en-US" sz="8800" b="0" i="0" u="none" strike="noStrike" baseline="0" dirty="0">
                <a:latin typeface="Gill Sans MT" panose="020B0502020104020203" pitchFamily="34" charset="0"/>
              </a:rPr>
              <a:t>We would like to thank all the clinical sites and most importantly, the HD </a:t>
            </a:r>
            <a:r>
              <a:rPr lang="en-GB" sz="8800" b="0" i="0" u="none" strike="noStrike" baseline="0" dirty="0">
                <a:latin typeface="Gill Sans MT" panose="020B0502020104020203" pitchFamily="34" charset="0"/>
              </a:rPr>
              <a:t>community, who’s dedication and </a:t>
            </a:r>
            <a:r>
              <a:rPr lang="en-US" sz="8800" b="0" i="0" u="none" strike="noStrike" baseline="0" dirty="0">
                <a:latin typeface="Gill Sans MT" panose="020B0502020104020203" pitchFamily="34" charset="0"/>
              </a:rPr>
              <a:t>perseverance is vital to the success </a:t>
            </a:r>
            <a:r>
              <a:rPr lang="en-GB" sz="8800" b="0" i="0" u="none" strike="noStrike" baseline="0" dirty="0">
                <a:latin typeface="Gill Sans MT" panose="020B0502020104020203" pitchFamily="34" charset="0"/>
              </a:rPr>
              <a:t>of HD</a:t>
            </a:r>
          </a:p>
          <a:p>
            <a:pPr algn="l"/>
            <a:r>
              <a:rPr lang="en-GB" sz="8800" b="0" i="0" u="none" strike="noStrike" baseline="0" dirty="0">
                <a:latin typeface="Gill Sans MT" panose="020B0502020104020203" pitchFamily="34" charset="0"/>
              </a:rPr>
              <a:t>Clarity.</a:t>
            </a:r>
            <a:endParaRPr lang="en-GB" sz="8800" dirty="0">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175A615-2858-441F-8953-5B6F929177BE}"/>
              </a:ext>
            </a:extLst>
          </p:cNvPr>
          <p:cNvSpPr/>
          <p:nvPr/>
        </p:nvSpPr>
        <p:spPr>
          <a:xfrm>
            <a:off x="26790650" y="22332194"/>
            <a:ext cx="1690688" cy="539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panose="020B0604020202020204" pitchFamily="34" charset="0"/>
            </a:endParaRPr>
          </a:p>
        </p:txBody>
      </p:sp>
      <p:sp>
        <p:nvSpPr>
          <p:cNvPr id="15" name="TextBox 14">
            <a:extLst>
              <a:ext uri="{FF2B5EF4-FFF2-40B4-BE49-F238E27FC236}">
                <a16:creationId xmlns:a16="http://schemas.microsoft.com/office/drawing/2014/main" id="{AE3E8DF6-9336-A300-A60E-54C12A034EBB}"/>
              </a:ext>
            </a:extLst>
          </p:cNvPr>
          <p:cNvSpPr txBox="1"/>
          <p:nvPr/>
        </p:nvSpPr>
        <p:spPr>
          <a:xfrm>
            <a:off x="1008163" y="40485561"/>
            <a:ext cx="9361040" cy="1963294"/>
          </a:xfrm>
          <a:prstGeom prst="rect">
            <a:avLst/>
          </a:prstGeom>
          <a:noFill/>
        </p:spPr>
        <p:txBody>
          <a:bodyPr wrap="square" rtlCol="0">
            <a:spAutoFit/>
          </a:bodyPr>
          <a:lstStyle/>
          <a:p>
            <a:pPr>
              <a:lnSpc>
                <a:spcPct val="107000"/>
              </a:lnSpc>
              <a:spcAft>
                <a:spcPts val="800"/>
              </a:spcAft>
            </a:pPr>
            <a:r>
              <a:rPr lang="x-none" sz="2400" dirty="0">
                <a:solidFill>
                  <a:srgbClr val="29518F"/>
                </a:solidFill>
                <a:effectLst/>
                <a:latin typeface="GillSansMT"/>
                <a:ea typeface="Times New Roman" panose="02020603050405020304" pitchFamily="18" charset="0"/>
                <a:cs typeface="GillSansMT"/>
              </a:rPr>
              <a:t>Chief Investigator: </a:t>
            </a:r>
            <a:r>
              <a:rPr lang="x-none" sz="2400" dirty="0">
                <a:solidFill>
                  <a:srgbClr val="000000"/>
                </a:solidFill>
                <a:effectLst/>
                <a:latin typeface="GillSansMT"/>
                <a:ea typeface="Times New Roman" panose="02020603050405020304" pitchFamily="18" charset="0"/>
                <a:cs typeface="GillSansMT"/>
              </a:rPr>
              <a:t>Professor Edward Wild, MD PhD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29518F"/>
                </a:solidFill>
                <a:effectLst/>
                <a:latin typeface="GillSansMT"/>
                <a:ea typeface="Times New Roman" panose="02020603050405020304" pitchFamily="18" charset="0"/>
                <a:cs typeface="GillSansMT"/>
              </a:rPr>
              <a:t>CHDI Clinical Research Program Manager and Study Lead: </a:t>
            </a:r>
            <a:r>
              <a:rPr lang="x-none" sz="2400" dirty="0">
                <a:solidFill>
                  <a:srgbClr val="000000"/>
                </a:solidFill>
                <a:effectLst/>
                <a:latin typeface="GillSansMT"/>
                <a:ea typeface="Times New Roman" panose="02020603050405020304" pitchFamily="18" charset="0"/>
                <a:cs typeface="GillSansMT"/>
              </a:rPr>
              <a:t>Elena Pak</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29518F"/>
                </a:solidFill>
                <a:effectLst/>
                <a:latin typeface="GillSansMT"/>
                <a:ea typeface="Times New Roman" panose="02020603050405020304" pitchFamily="18" charset="0"/>
                <a:cs typeface="GillSansMT"/>
              </a:rPr>
              <a:t>CHDI Vice President Fluid Biomarkers: </a:t>
            </a:r>
            <a:r>
              <a:rPr lang="en-US" sz="2400" dirty="0">
                <a:effectLst/>
                <a:latin typeface="GillSansMT"/>
                <a:ea typeface="Times New Roman" panose="02020603050405020304" pitchFamily="18" charset="0"/>
                <a:cs typeface="GillSansMT"/>
              </a:rPr>
              <a:t>Hilary Wilkinson, PhD</a:t>
            </a:r>
            <a:r>
              <a:rPr lang="x-none" sz="2400" dirty="0">
                <a:effectLst/>
                <a:latin typeface="GillSansMT"/>
                <a:ea typeface="Times New Roman" panose="02020603050405020304" pitchFamily="18" charset="0"/>
                <a:cs typeface="GillSansMT"/>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29518F"/>
                </a:solidFill>
                <a:effectLst/>
                <a:latin typeface="GillSansMT"/>
                <a:ea typeface="Times New Roman" panose="02020603050405020304" pitchFamily="18" charset="0"/>
                <a:cs typeface="GillSansMT"/>
              </a:rPr>
              <a:t>CHDI Chie</a:t>
            </a:r>
            <a:r>
              <a:rPr lang="en-US" sz="2400" dirty="0">
                <a:solidFill>
                  <a:srgbClr val="29518F"/>
                </a:solidFill>
                <a:effectLst/>
                <a:latin typeface="GillSansMT"/>
                <a:ea typeface="Times New Roman" panose="02020603050405020304" pitchFamily="18" charset="0"/>
                <a:cs typeface="GillSansMT"/>
              </a:rPr>
              <a:t>f Medical </a:t>
            </a:r>
            <a:r>
              <a:rPr lang="x-none" sz="2400" dirty="0">
                <a:solidFill>
                  <a:srgbClr val="29518F"/>
                </a:solidFill>
                <a:effectLst/>
                <a:latin typeface="GillSansMT"/>
                <a:ea typeface="Times New Roman" panose="02020603050405020304" pitchFamily="18" charset="0"/>
                <a:cs typeface="GillSansMT"/>
              </a:rPr>
              <a:t>Officer: </a:t>
            </a:r>
            <a:r>
              <a:rPr lang="x-none" sz="2400" dirty="0">
                <a:solidFill>
                  <a:srgbClr val="000000"/>
                </a:solidFill>
                <a:effectLst/>
                <a:latin typeface="GillSansMT"/>
                <a:ea typeface="Times New Roman" panose="02020603050405020304" pitchFamily="18" charset="0"/>
                <a:cs typeface="GillSansMT"/>
              </a:rPr>
              <a:t>Cristina Sampaio, MD PhD</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C1E769B3-65AA-DC1D-07EC-691C9C37F867}"/>
              </a:ext>
            </a:extLst>
          </p:cNvPr>
          <p:cNvSpPr txBox="1"/>
          <p:nvPr/>
        </p:nvSpPr>
        <p:spPr>
          <a:xfrm>
            <a:off x="11189553" y="40867044"/>
            <a:ext cx="6948772" cy="1200329"/>
          </a:xfrm>
          <a:prstGeom prst="rect">
            <a:avLst/>
          </a:prstGeom>
          <a:noFill/>
        </p:spPr>
        <p:txBody>
          <a:bodyPr wrap="square" rtlCol="0">
            <a:spAutoFit/>
          </a:bodyPr>
          <a:lstStyle/>
          <a:p>
            <a:pPr algn="ctr"/>
            <a:r>
              <a:rPr lang="en-US" sz="2400" b="0" i="0" u="none" strike="noStrike" baseline="0" dirty="0">
                <a:latin typeface="GillSansMT"/>
              </a:rPr>
              <a:t>HDClarity is sponsored by University College London,</a:t>
            </a:r>
          </a:p>
          <a:p>
            <a:pPr algn="ctr"/>
            <a:r>
              <a:rPr lang="en-US" sz="2400" b="0" i="0" u="none" strike="noStrike" baseline="0" dirty="0">
                <a:latin typeface="GillSansMT"/>
              </a:rPr>
              <a:t>coordinated by UCL Huntington’s Disease Centre</a:t>
            </a:r>
          </a:p>
          <a:p>
            <a:pPr algn="ctr"/>
            <a:r>
              <a:rPr lang="en-US" sz="2400" b="0" i="0" u="none" strike="noStrike" baseline="0" dirty="0">
                <a:latin typeface="GillSansMT"/>
              </a:rPr>
              <a:t>and funded by CHDI Foundation, Inc.</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A32512C-1387-DA91-DB49-2DC7D27477AA}"/>
              </a:ext>
            </a:extLst>
          </p:cNvPr>
          <p:cNvSpPr txBox="1"/>
          <p:nvPr/>
        </p:nvSpPr>
        <p:spPr>
          <a:xfrm>
            <a:off x="19072767" y="40867044"/>
            <a:ext cx="6480720" cy="1200329"/>
          </a:xfrm>
          <a:prstGeom prst="rect">
            <a:avLst/>
          </a:prstGeom>
          <a:noFill/>
        </p:spPr>
        <p:txBody>
          <a:bodyPr wrap="square" rtlCol="0">
            <a:spAutoFit/>
          </a:bodyPr>
          <a:lstStyle/>
          <a:p>
            <a:pPr algn="r"/>
            <a:r>
              <a:rPr lang="en-US" sz="2400" b="0" i="0" u="none" strike="noStrike" baseline="0" dirty="0">
                <a:solidFill>
                  <a:srgbClr val="29518F"/>
                </a:solidFill>
                <a:latin typeface="GillSansMT"/>
              </a:rPr>
              <a:t>Study Website: </a:t>
            </a:r>
            <a:r>
              <a:rPr lang="en-US" sz="2400" b="0" i="0" u="none" strike="noStrike" baseline="0" dirty="0">
                <a:solidFill>
                  <a:srgbClr val="000000"/>
                </a:solidFill>
                <a:latin typeface="GillSansMT"/>
              </a:rPr>
              <a:t>https://HDClarity.net</a:t>
            </a:r>
          </a:p>
          <a:p>
            <a:pPr algn="r"/>
            <a:r>
              <a:rPr lang="en-US" sz="2400" b="0" i="0" u="none" strike="noStrike" baseline="0" dirty="0">
                <a:solidFill>
                  <a:srgbClr val="29518F"/>
                </a:solidFill>
                <a:latin typeface="GillSansMT"/>
              </a:rPr>
              <a:t>Clinical Study Homepage</a:t>
            </a:r>
            <a:r>
              <a:rPr lang="en-US" sz="2400" b="0" i="0" u="none" strike="noStrike" baseline="0" dirty="0">
                <a:solidFill>
                  <a:srgbClr val="000000"/>
                </a:solidFill>
                <a:latin typeface="GillSansMT"/>
              </a:rPr>
              <a:t>: https://clinicaltrials.gov</a:t>
            </a:r>
          </a:p>
          <a:p>
            <a:pPr algn="r"/>
            <a:r>
              <a:rPr lang="en-GB" sz="2400" dirty="0">
                <a:solidFill>
                  <a:srgbClr val="29518F"/>
                </a:solidFill>
                <a:latin typeface="GillSansMT"/>
              </a:rPr>
              <a:t>Bluesky</a:t>
            </a:r>
            <a:r>
              <a:rPr lang="en-GB" sz="2400" b="0" i="0" u="none" strike="noStrike" baseline="0" dirty="0">
                <a:solidFill>
                  <a:srgbClr val="000000"/>
                </a:solidFill>
                <a:latin typeface="GillSansMT"/>
              </a:rPr>
              <a:t>: @hdclaritystudy.bsky.social</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0E55C3B7-4A08-356A-2230-3ECF6C94E44D}"/>
              </a:ext>
            </a:extLst>
          </p:cNvPr>
          <p:cNvSpPr txBox="1"/>
          <p:nvPr/>
        </p:nvSpPr>
        <p:spPr>
          <a:xfrm>
            <a:off x="872698" y="4741809"/>
            <a:ext cx="13519077" cy="14613046"/>
          </a:xfrm>
          <a:prstGeom prst="rect">
            <a:avLst/>
          </a:prstGeom>
          <a:solidFill>
            <a:srgbClr val="FFFFCC"/>
          </a:solidFill>
          <a:ln>
            <a:solidFill>
              <a:schemeClr val="tx1"/>
            </a:solidFill>
          </a:ln>
        </p:spPr>
        <p:txBody>
          <a:bodyPr wrap="square" tIns="180000" rtlCol="0">
            <a:noAutofit/>
          </a:bodyPr>
          <a:lstStyle/>
          <a:p>
            <a:pPr algn="ctr">
              <a:spcBef>
                <a:spcPts val="1800"/>
              </a:spcBef>
            </a:pPr>
            <a:r>
              <a:rPr lang="en-US" sz="3200" b="1" dirty="0"/>
              <a:t>What is The Aim of HDClarity?</a:t>
            </a:r>
          </a:p>
          <a:p>
            <a:endParaRPr lang="en-US" sz="3200" dirty="0"/>
          </a:p>
          <a:p>
            <a:pPr algn="ctr"/>
            <a:r>
              <a:rPr lang="en-US" sz="3200" b="1" dirty="0"/>
              <a:t>TO ADVANCE HD RESEARCH</a:t>
            </a:r>
          </a:p>
          <a:p>
            <a:pPr algn="ctr"/>
            <a:endParaRPr lang="en-US" sz="3200" b="1" dirty="0"/>
          </a:p>
          <a:p>
            <a:pPr>
              <a:lnSpc>
                <a:spcPct val="107000"/>
              </a:lnSpc>
              <a:spcAft>
                <a:spcPts val="800"/>
              </a:spcAft>
            </a:pPr>
            <a:endParaRPr lang="en-GB" sz="2800" dirty="0">
              <a:solidFill>
                <a:srgbClr val="000000"/>
              </a:solidFill>
              <a:latin typeface="GillSansMT"/>
              <a:ea typeface="Calibri" panose="020F0502020204030204" pitchFamily="34" charset="0"/>
              <a:cs typeface="Times New Roman" panose="02020603050405020304" pitchFamily="18" charset="0"/>
            </a:endParaRPr>
          </a:p>
          <a:p>
            <a:pPr>
              <a:lnSpc>
                <a:spcPct val="107000"/>
              </a:lnSpc>
              <a:spcAft>
                <a:spcPts val="800"/>
              </a:spcAft>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a:p>
            <a:pPr algn="ctr">
              <a:lnSpc>
                <a:spcPct val="107000"/>
              </a:lnSpc>
              <a:spcAft>
                <a:spcPts val="800"/>
              </a:spcAft>
            </a:pPr>
            <a:endParaRPr lang="en-GB" sz="2400" dirty="0">
              <a:solidFill>
                <a:srgbClr val="000000"/>
              </a:solidFill>
              <a:effectLst/>
              <a:latin typeface="GillSansMT"/>
              <a:ea typeface="Times New Roman" panose="02020603050405020304" pitchFamily="18" charset="0"/>
              <a:cs typeface="GillSansMT"/>
            </a:endParaRPr>
          </a:p>
        </p:txBody>
      </p:sp>
      <p:pic>
        <p:nvPicPr>
          <p:cNvPr id="9230" name="Picture 40" descr="C:\Users\gowen\Documents\HDClarity\Logo\Logo_CHDI_Tag_Accelerat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31622" y="530602"/>
            <a:ext cx="5799622" cy="37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1" name="Picture 39" descr="C:\Users\gowen\Documents\HDClarity\Logo\HD-Centre-Official-Logo_for_light_backgroun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5560" y="668080"/>
            <a:ext cx="5799622" cy="285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44" descr="http://www.pocketsmile.icn.ucl.ac.uk/website/img/ucl-hom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4087" y="909487"/>
            <a:ext cx="6066804" cy="210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A44BFA01-6A03-0B0F-0EFE-168853238E95}"/>
              </a:ext>
            </a:extLst>
          </p:cNvPr>
          <p:cNvSpPr txBox="1"/>
          <p:nvPr/>
        </p:nvSpPr>
        <p:spPr>
          <a:xfrm>
            <a:off x="14689682" y="4741810"/>
            <a:ext cx="14681083" cy="8602061"/>
          </a:xfrm>
          <a:prstGeom prst="rect">
            <a:avLst/>
          </a:prstGeom>
          <a:solidFill>
            <a:schemeClr val="accent3">
              <a:lumMod val="20000"/>
              <a:lumOff val="80000"/>
            </a:schemeClr>
          </a:solidFill>
          <a:ln>
            <a:solidFill>
              <a:schemeClr val="tx1"/>
            </a:solidFill>
          </a:ln>
        </p:spPr>
        <p:txBody>
          <a:bodyPr wrap="square" lIns="72000" tIns="108000" rtlCol="0">
            <a:noAutofit/>
          </a:bodyPr>
          <a:lstStyle/>
          <a:p>
            <a:pPr algn="ctr">
              <a:spcBef>
                <a:spcPts val="1800"/>
              </a:spcBef>
              <a:spcAft>
                <a:spcPts val="0"/>
              </a:spcAft>
            </a:pPr>
            <a:r>
              <a:rPr lang="x-none" sz="3200" b="1" dirty="0">
                <a:solidFill>
                  <a:srgbClr val="000000"/>
                </a:solidFill>
                <a:effectLst/>
                <a:ea typeface="Times New Roman" panose="02020603050405020304" pitchFamily="18" charset="0"/>
              </a:rPr>
              <a:t>What Does HDClarity Participation Involve?</a:t>
            </a:r>
            <a:endParaRPr lang="en-GB" sz="3200" dirty="0">
              <a:effectLst/>
              <a:ea typeface="Calibri" panose="020F0502020204030204" pitchFamily="34" charset="0"/>
            </a:endParaRPr>
          </a:p>
          <a:p>
            <a:pPr algn="ct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endParaRPr>
          </a:p>
          <a:p>
            <a:pPr algn="ctr">
              <a:lnSpc>
                <a:spcPct val="107000"/>
              </a:lnSpc>
              <a:spcAft>
                <a:spcPts val="800"/>
              </a:spcAft>
            </a:pPr>
            <a:r>
              <a:rPr lang="x-none" sz="2800" dirty="0">
                <a:solidFill>
                  <a:srgbClr val="000000"/>
                </a:solidFill>
                <a:effectLst/>
                <a:latin typeface="Gill Sans MT" panose="020B0502020104020203" pitchFamily="34" charset="0"/>
                <a:ea typeface="Times New Roman" panose="02020603050405020304" pitchFamily="18" charset="0"/>
              </a:rPr>
              <a:t>Participants attend annually and take part in two visits (Screening and</a:t>
            </a:r>
            <a:r>
              <a:rPr lang="en-US" sz="2800" dirty="0">
                <a:solidFill>
                  <a:srgbClr val="000000"/>
                </a:solidFill>
                <a:effectLst/>
                <a:latin typeface="Gill Sans MT" panose="020B0502020104020203" pitchFamily="34" charset="0"/>
                <a:ea typeface="Times New Roman" panose="02020603050405020304" pitchFamily="18" charset="0"/>
              </a:rPr>
              <a:t> </a:t>
            </a:r>
            <a:r>
              <a:rPr lang="x-none" sz="2800" dirty="0">
                <a:solidFill>
                  <a:srgbClr val="000000"/>
                </a:solidFill>
                <a:effectLst/>
                <a:latin typeface="Gill Sans MT" panose="020B0502020104020203" pitchFamily="34" charset="0"/>
                <a:ea typeface="Times New Roman" panose="02020603050405020304" pitchFamily="18" charset="0"/>
              </a:rPr>
              <a:t>Sampling) within a</a:t>
            </a:r>
            <a:r>
              <a:rPr lang="en-GB" sz="2800" dirty="0">
                <a:solidFill>
                  <a:srgbClr val="000000"/>
                </a:solidFill>
                <a:effectLst/>
                <a:latin typeface="Gill Sans MT" panose="020B0502020104020203" pitchFamily="34" charset="0"/>
                <a:ea typeface="Times New Roman" panose="02020603050405020304" pitchFamily="18" charset="0"/>
              </a:rPr>
              <a:t> </a:t>
            </a:r>
            <a:r>
              <a:rPr lang="x-none" sz="2800" dirty="0">
                <a:solidFill>
                  <a:srgbClr val="000000"/>
                </a:solidFill>
                <a:effectLst/>
                <a:latin typeface="Gill Sans MT" panose="020B0502020104020203" pitchFamily="34" charset="0"/>
                <a:ea typeface="Times New Roman" panose="02020603050405020304" pitchFamily="18" charset="0"/>
              </a:rPr>
              <a:t>30-day window. Some may attend an optional Repeat</a:t>
            </a:r>
            <a:r>
              <a:rPr lang="en-US" sz="2800" dirty="0">
                <a:solidFill>
                  <a:srgbClr val="000000"/>
                </a:solidFill>
                <a:effectLst/>
                <a:latin typeface="Gill Sans MT" panose="020B0502020104020203" pitchFamily="34" charset="0"/>
                <a:ea typeface="Times New Roman" panose="02020603050405020304" pitchFamily="18" charset="0"/>
              </a:rPr>
              <a:t> </a:t>
            </a:r>
            <a:r>
              <a:rPr lang="x-none" sz="2800" dirty="0">
                <a:solidFill>
                  <a:srgbClr val="000000"/>
                </a:solidFill>
                <a:effectLst/>
                <a:latin typeface="Gill Sans MT" panose="020B0502020104020203" pitchFamily="34" charset="0"/>
                <a:ea typeface="Times New Roman" panose="02020603050405020304" pitchFamily="18" charset="0"/>
              </a:rPr>
              <a:t>Sampling visit 4-8 weeks later:</a:t>
            </a:r>
            <a:endParaRPr lang="en-GB" sz="2800" dirty="0">
              <a:effectLst/>
              <a:latin typeface="Gill Sans MT" panose="020B0502020104020203" pitchFamily="34" charset="0"/>
              <a:ea typeface="Calibri" panose="020F0502020204030204" pitchFamily="34" charset="0"/>
            </a:endParaRPr>
          </a:p>
          <a:p>
            <a:pPr algn="ct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endParaRPr>
          </a:p>
          <a:p>
            <a:pPr algn="ct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endParaRPr>
          </a:p>
          <a:p>
            <a:pPr algn="ct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endParaRPr>
          </a:p>
          <a:p>
            <a:pPr algn="ctr">
              <a:spcBef>
                <a:spcPts val="1800"/>
              </a:spcBef>
              <a:spcAft>
                <a:spcPts val="0"/>
              </a:spcAft>
            </a:pPr>
            <a:r>
              <a:rPr lang="x-none" sz="3200" dirty="0">
                <a:solidFill>
                  <a:srgbClr val="000000"/>
                </a:solidFill>
                <a:effectLst/>
                <a:latin typeface="Gill Sans MT" panose="020B0502020104020203" pitchFamily="34" charset="0"/>
                <a:ea typeface="Times New Roman" panose="02020603050405020304" pitchFamily="18" charset="0"/>
              </a:rPr>
              <a:t>In total, we hope to enroll </a:t>
            </a:r>
            <a:r>
              <a:rPr lang="x-none" sz="3200" b="1" dirty="0">
                <a:solidFill>
                  <a:srgbClr val="000000"/>
                </a:solidFill>
                <a:effectLst/>
                <a:latin typeface="Gill Sans MT" panose="020B0502020104020203" pitchFamily="34" charset="0"/>
                <a:ea typeface="Times New Roman" panose="02020603050405020304" pitchFamily="18" charset="0"/>
              </a:rPr>
              <a:t>2500 </a:t>
            </a:r>
            <a:r>
              <a:rPr lang="x-none" sz="3200" dirty="0">
                <a:solidFill>
                  <a:srgbClr val="000000"/>
                </a:solidFill>
                <a:effectLst/>
                <a:latin typeface="Gill Sans MT" panose="020B0502020104020203" pitchFamily="34" charset="0"/>
                <a:ea typeface="Times New Roman" panose="02020603050405020304" pitchFamily="18" charset="0"/>
              </a:rPr>
              <a:t>individuals</a:t>
            </a:r>
            <a:r>
              <a:rPr lang="en-US" sz="3200" dirty="0">
                <a:solidFill>
                  <a:srgbClr val="000000"/>
                </a:solidFill>
                <a:effectLst/>
                <a:latin typeface="Gill Sans MT" panose="020B0502020104020203" pitchFamily="34" charset="0"/>
                <a:ea typeface="Times New Roman" panose="02020603050405020304" pitchFamily="18" charset="0"/>
              </a:rPr>
              <a:t>.</a:t>
            </a:r>
            <a:endParaRPr lang="en-US" sz="2800" dirty="0">
              <a:solidFill>
                <a:srgbClr val="000000"/>
              </a:solidFill>
              <a:effectLst/>
              <a:latin typeface="GillSansMT"/>
              <a:ea typeface="Times New Roman" panose="02020603050405020304" pitchFamily="18" charset="0"/>
              <a:cs typeface="GillSansMT"/>
            </a:endParaRPr>
          </a:p>
        </p:txBody>
      </p:sp>
      <p:grpSp>
        <p:nvGrpSpPr>
          <p:cNvPr id="85" name="Group 84">
            <a:extLst>
              <a:ext uri="{FF2B5EF4-FFF2-40B4-BE49-F238E27FC236}">
                <a16:creationId xmlns:a16="http://schemas.microsoft.com/office/drawing/2014/main" id="{220E0E15-D25A-378A-6BE7-753FD363078C}"/>
              </a:ext>
            </a:extLst>
          </p:cNvPr>
          <p:cNvGrpSpPr/>
          <p:nvPr/>
        </p:nvGrpSpPr>
        <p:grpSpPr>
          <a:xfrm>
            <a:off x="16724784" y="7740999"/>
            <a:ext cx="3117152" cy="3112417"/>
            <a:chOff x="18710480" y="7183053"/>
            <a:chExt cx="3621498" cy="3112417"/>
          </a:xfrm>
        </p:grpSpPr>
        <p:sp>
          <p:nvSpPr>
            <p:cNvPr id="69" name="Flowchart: Process 68">
              <a:extLst>
                <a:ext uri="{FF2B5EF4-FFF2-40B4-BE49-F238E27FC236}">
                  <a16:creationId xmlns:a16="http://schemas.microsoft.com/office/drawing/2014/main" id="{9B029C1B-0AB8-F530-9D3D-097BF84BCD49}"/>
                </a:ext>
              </a:extLst>
            </p:cNvPr>
            <p:cNvSpPr/>
            <p:nvPr/>
          </p:nvSpPr>
          <p:spPr>
            <a:xfrm>
              <a:off x="18710480" y="7183053"/>
              <a:ext cx="3621498" cy="311241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a:extLst>
                <a:ext uri="{FF2B5EF4-FFF2-40B4-BE49-F238E27FC236}">
                  <a16:creationId xmlns:a16="http://schemas.microsoft.com/office/drawing/2014/main" id="{F51668CD-1314-12C0-11B1-2CDC2EFE5084}"/>
                </a:ext>
              </a:extLst>
            </p:cNvPr>
            <p:cNvSpPr txBox="1"/>
            <p:nvPr/>
          </p:nvSpPr>
          <p:spPr>
            <a:xfrm>
              <a:off x="18960777" y="7512643"/>
              <a:ext cx="3288223" cy="2453236"/>
            </a:xfrm>
            <a:prstGeom prst="rect">
              <a:avLst/>
            </a:prstGeom>
            <a:noFill/>
          </p:spPr>
          <p:txBody>
            <a:bodyPr wrap="square" rtlCol="0">
              <a:spAutoFit/>
            </a:bodyPr>
            <a:lstStyle/>
            <a:p>
              <a:pPr>
                <a:lnSpc>
                  <a:spcPct val="107000"/>
                </a:lnSpc>
                <a:spcAft>
                  <a:spcPts val="800"/>
                </a:spcAft>
              </a:pPr>
              <a:r>
                <a:rPr lang="x-none" sz="2400" b="1" dirty="0">
                  <a:solidFill>
                    <a:srgbClr val="000000"/>
                  </a:solidFill>
                  <a:effectLst/>
                  <a:latin typeface="Gill Sans MT" panose="020B0502020104020203" pitchFamily="34" charset="0"/>
                  <a:ea typeface="Times New Roman" panose="02020603050405020304" pitchFamily="18" charset="0"/>
                  <a:cs typeface="GillSansMT"/>
                </a:rPr>
                <a:t>Screening Visit</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1). Confirm Eligbility</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2). Obtain Consent</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3). Neuro/Phys Exam</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4). Safety Bloods</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grpSp>
        <p:nvGrpSpPr>
          <p:cNvPr id="86" name="Group 85">
            <a:extLst>
              <a:ext uri="{FF2B5EF4-FFF2-40B4-BE49-F238E27FC236}">
                <a16:creationId xmlns:a16="http://schemas.microsoft.com/office/drawing/2014/main" id="{2451E6F7-A0FD-850D-BFFD-A3D4C9BE65DD}"/>
              </a:ext>
            </a:extLst>
          </p:cNvPr>
          <p:cNvGrpSpPr/>
          <p:nvPr/>
        </p:nvGrpSpPr>
        <p:grpSpPr>
          <a:xfrm>
            <a:off x="21047503" y="7740999"/>
            <a:ext cx="3203252" cy="3112417"/>
            <a:chOff x="23233690" y="7150493"/>
            <a:chExt cx="3621498" cy="3112417"/>
          </a:xfrm>
        </p:grpSpPr>
        <p:sp>
          <p:nvSpPr>
            <p:cNvPr id="70" name="Flowchart: Process 69">
              <a:extLst>
                <a:ext uri="{FF2B5EF4-FFF2-40B4-BE49-F238E27FC236}">
                  <a16:creationId xmlns:a16="http://schemas.microsoft.com/office/drawing/2014/main" id="{780F11CE-EC96-1B72-F070-043C5C20D692}"/>
                </a:ext>
              </a:extLst>
            </p:cNvPr>
            <p:cNvSpPr/>
            <p:nvPr/>
          </p:nvSpPr>
          <p:spPr>
            <a:xfrm>
              <a:off x="23233690" y="7150493"/>
              <a:ext cx="3621498" cy="311241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TextBox 72">
              <a:extLst>
                <a:ext uri="{FF2B5EF4-FFF2-40B4-BE49-F238E27FC236}">
                  <a16:creationId xmlns:a16="http://schemas.microsoft.com/office/drawing/2014/main" id="{6F018391-D3D1-C6A9-A893-C9A8F0BBF8EA}"/>
                </a:ext>
              </a:extLst>
            </p:cNvPr>
            <p:cNvSpPr txBox="1"/>
            <p:nvPr/>
          </p:nvSpPr>
          <p:spPr>
            <a:xfrm>
              <a:off x="23473735" y="7512643"/>
              <a:ext cx="3179176" cy="2453236"/>
            </a:xfrm>
            <a:prstGeom prst="rect">
              <a:avLst/>
            </a:prstGeom>
            <a:noFill/>
          </p:spPr>
          <p:txBody>
            <a:bodyPr wrap="square" rtlCol="0">
              <a:spAutoFit/>
            </a:bodyPr>
            <a:lstStyle/>
            <a:p>
              <a:pPr>
                <a:lnSpc>
                  <a:spcPct val="107000"/>
                </a:lnSpc>
                <a:spcAft>
                  <a:spcPts val="800"/>
                </a:spcAft>
              </a:pPr>
              <a:r>
                <a:rPr lang="x-none" sz="2400" b="1" dirty="0">
                  <a:solidFill>
                    <a:srgbClr val="000000"/>
                  </a:solidFill>
                  <a:effectLst/>
                  <a:latin typeface="Gill Sans MT" panose="020B0502020104020203" pitchFamily="34" charset="0"/>
                  <a:ea typeface="Times New Roman" panose="02020603050405020304" pitchFamily="18" charset="0"/>
                  <a:cs typeface="GillSansMT"/>
                </a:rPr>
                <a:t>Sampling Visit</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1). Neuro/Phys Exam</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2). UHDRS Motor</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3). CSF Collection</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4). Blood Collection</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pic>
        <p:nvPicPr>
          <p:cNvPr id="76" name="Picture 75" descr="Graphical user interface, application, Word&#10;&#10;Description automatically generated">
            <a:extLst>
              <a:ext uri="{FF2B5EF4-FFF2-40B4-BE49-F238E27FC236}">
                <a16:creationId xmlns:a16="http://schemas.microsoft.com/office/drawing/2014/main" id="{DDD9068F-0E43-CC11-6A67-957058EA32A5}"/>
              </a:ext>
            </a:extLst>
          </p:cNvPr>
          <p:cNvPicPr>
            <a:picLocks noChangeAspect="1"/>
          </p:cNvPicPr>
          <p:nvPr/>
        </p:nvPicPr>
        <p:blipFill rotWithShape="1">
          <a:blip r:embed="rId6"/>
          <a:srcRect l="27728" t="32404" r="59747" b="62617"/>
          <a:stretch/>
        </p:blipFill>
        <p:spPr bwMode="auto">
          <a:xfrm rot="16200000">
            <a:off x="13956448" y="8968757"/>
            <a:ext cx="2643282" cy="656900"/>
          </a:xfrm>
          <a:prstGeom prst="rect">
            <a:avLst/>
          </a:prstGeom>
          <a:noFill/>
          <a:ln>
            <a:solidFill>
              <a:schemeClr val="tx1"/>
            </a:solidFill>
          </a:ln>
          <a:extLst>
            <a:ext uri="{53640926-AAD7-44D8-BBD7-CCE9431645EC}">
              <a14:shadowObscured xmlns:a14="http://schemas.microsoft.com/office/drawing/2010/main"/>
            </a:ext>
          </a:extLst>
        </p:spPr>
      </p:pic>
      <p:cxnSp>
        <p:nvCxnSpPr>
          <p:cNvPr id="78" name="Straight Arrow Connector 77">
            <a:extLst>
              <a:ext uri="{FF2B5EF4-FFF2-40B4-BE49-F238E27FC236}">
                <a16:creationId xmlns:a16="http://schemas.microsoft.com/office/drawing/2014/main" id="{53EEDC57-BD88-8A7F-E312-A3D1CEE68455}"/>
              </a:ext>
            </a:extLst>
          </p:cNvPr>
          <p:cNvCxnSpPr>
            <a:cxnSpLocks/>
            <a:stCxn id="76" idx="2"/>
            <a:endCxn id="76" idx="2"/>
          </p:cNvCxnSpPr>
          <p:nvPr/>
        </p:nvCxnSpPr>
        <p:spPr>
          <a:xfrm>
            <a:off x="15606539" y="9297207"/>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32850C8D-4806-D8F6-313A-13178FA711B4}"/>
              </a:ext>
            </a:extLst>
          </p:cNvPr>
          <p:cNvGrpSpPr/>
          <p:nvPr/>
        </p:nvGrpSpPr>
        <p:grpSpPr>
          <a:xfrm>
            <a:off x="25456321" y="7801913"/>
            <a:ext cx="3203252" cy="3112417"/>
            <a:chOff x="23309545" y="10729444"/>
            <a:chExt cx="3621498" cy="3112417"/>
          </a:xfrm>
        </p:grpSpPr>
        <p:sp>
          <p:nvSpPr>
            <p:cNvPr id="71" name="Flowchart: Process 70">
              <a:extLst>
                <a:ext uri="{FF2B5EF4-FFF2-40B4-BE49-F238E27FC236}">
                  <a16:creationId xmlns:a16="http://schemas.microsoft.com/office/drawing/2014/main" id="{B71FCB2E-F37B-880A-74B1-F5F7E4AA72DA}"/>
                </a:ext>
              </a:extLst>
            </p:cNvPr>
            <p:cNvSpPr/>
            <p:nvPr/>
          </p:nvSpPr>
          <p:spPr>
            <a:xfrm>
              <a:off x="23309545" y="10729444"/>
              <a:ext cx="3621498" cy="3112417"/>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D069857F-ED05-F9F4-FE23-9C598351ECCE}"/>
                </a:ext>
              </a:extLst>
            </p:cNvPr>
            <p:cNvSpPr txBox="1"/>
            <p:nvPr/>
          </p:nvSpPr>
          <p:spPr>
            <a:xfrm>
              <a:off x="23453498" y="10943508"/>
              <a:ext cx="3288223" cy="2453236"/>
            </a:xfrm>
            <a:prstGeom prst="rect">
              <a:avLst/>
            </a:prstGeom>
            <a:noFill/>
          </p:spPr>
          <p:txBody>
            <a:bodyPr wrap="square" rtlCol="0">
              <a:spAutoFit/>
            </a:bodyPr>
            <a:lstStyle/>
            <a:p>
              <a:pPr>
                <a:lnSpc>
                  <a:spcPct val="107000"/>
                </a:lnSpc>
                <a:spcAft>
                  <a:spcPts val="800"/>
                </a:spcAft>
              </a:pPr>
              <a:r>
                <a:rPr lang="en-US" sz="2400" b="1" dirty="0">
                  <a:solidFill>
                    <a:srgbClr val="000000"/>
                  </a:solidFill>
                  <a:effectLst/>
                  <a:latin typeface="Gill Sans MT" panose="020B0502020104020203" pitchFamily="34" charset="0"/>
                  <a:ea typeface="Times New Roman" panose="02020603050405020304" pitchFamily="18" charset="0"/>
                  <a:cs typeface="GillSansMT"/>
                </a:rPr>
                <a:t>RPT </a:t>
              </a:r>
              <a:r>
                <a:rPr lang="x-none" sz="2400" b="1" dirty="0">
                  <a:solidFill>
                    <a:srgbClr val="000000"/>
                  </a:solidFill>
                  <a:effectLst/>
                  <a:latin typeface="Gill Sans MT" panose="020B0502020104020203" pitchFamily="34" charset="0"/>
                  <a:ea typeface="Times New Roman" panose="02020603050405020304" pitchFamily="18" charset="0"/>
                  <a:cs typeface="GillSansMT"/>
                </a:rPr>
                <a:t>Sampling Visit</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1). Neuro/Phys Exam</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2). UHDRS Motor</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3). CSF Collection</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r>
                <a:rPr lang="x-none" sz="2400" dirty="0">
                  <a:solidFill>
                    <a:srgbClr val="000000"/>
                  </a:solidFill>
                  <a:effectLst/>
                  <a:latin typeface="Gill Sans MT" panose="020B0502020104020203" pitchFamily="34" charset="0"/>
                  <a:ea typeface="Times New Roman" panose="02020603050405020304" pitchFamily="18" charset="0"/>
                  <a:cs typeface="GillSansMT"/>
                </a:rPr>
                <a:t>4). Blood Collection</a:t>
              </a:r>
              <a:endParaRPr lang="en-GB" sz="2400" dirty="0">
                <a:effectLst/>
                <a:latin typeface="Gill Sans MT" panose="020B0502020104020203" pitchFamily="34" charset="0"/>
                <a:ea typeface="Calibri" panose="020F0502020204030204" pitchFamily="34" charset="0"/>
                <a:cs typeface="Times New Roman" panose="02020603050405020304" pitchFamily="18" charset="0"/>
              </a:endParaRPr>
            </a:p>
          </p:txBody>
        </p:sp>
      </p:grpSp>
      <p:sp>
        <p:nvSpPr>
          <p:cNvPr id="95" name="TextBox 94">
            <a:extLst>
              <a:ext uri="{FF2B5EF4-FFF2-40B4-BE49-F238E27FC236}">
                <a16:creationId xmlns:a16="http://schemas.microsoft.com/office/drawing/2014/main" id="{D6A03658-EC44-7057-9E16-EB535411851A}"/>
              </a:ext>
            </a:extLst>
          </p:cNvPr>
          <p:cNvSpPr txBox="1"/>
          <p:nvPr/>
        </p:nvSpPr>
        <p:spPr>
          <a:xfrm rot="16200000">
            <a:off x="15175881" y="8505895"/>
            <a:ext cx="1991457" cy="461665"/>
          </a:xfrm>
          <a:prstGeom prst="rect">
            <a:avLst/>
          </a:prstGeom>
          <a:noFill/>
        </p:spPr>
        <p:txBody>
          <a:bodyPr wrap="square" rtlCol="0">
            <a:spAutoFit/>
          </a:bodyPr>
          <a:lstStyle/>
          <a:p>
            <a:r>
              <a:rPr lang="en-US" sz="2400" b="1" dirty="0"/>
              <a:t>0 – 90 days</a:t>
            </a:r>
            <a:endParaRPr lang="en-GB" sz="2400" b="1" dirty="0"/>
          </a:p>
        </p:txBody>
      </p:sp>
      <p:sp>
        <p:nvSpPr>
          <p:cNvPr id="96" name="TextBox 95">
            <a:extLst>
              <a:ext uri="{FF2B5EF4-FFF2-40B4-BE49-F238E27FC236}">
                <a16:creationId xmlns:a16="http://schemas.microsoft.com/office/drawing/2014/main" id="{91DEBD47-C528-B5B8-230E-E7B8578958BE}"/>
              </a:ext>
            </a:extLst>
          </p:cNvPr>
          <p:cNvSpPr txBox="1"/>
          <p:nvPr/>
        </p:nvSpPr>
        <p:spPr>
          <a:xfrm rot="16200000">
            <a:off x="19601919" y="8574582"/>
            <a:ext cx="1854083" cy="461665"/>
          </a:xfrm>
          <a:prstGeom prst="rect">
            <a:avLst/>
          </a:prstGeom>
          <a:noFill/>
        </p:spPr>
        <p:txBody>
          <a:bodyPr wrap="square" rtlCol="0">
            <a:spAutoFit/>
          </a:bodyPr>
          <a:lstStyle/>
          <a:p>
            <a:r>
              <a:rPr lang="en-US" sz="2400" b="1" dirty="0"/>
              <a:t>1 - 30 days</a:t>
            </a:r>
            <a:endParaRPr lang="en-GB" sz="2400" b="1" dirty="0"/>
          </a:p>
        </p:txBody>
      </p:sp>
      <p:sp>
        <p:nvSpPr>
          <p:cNvPr id="97" name="TextBox 96">
            <a:extLst>
              <a:ext uri="{FF2B5EF4-FFF2-40B4-BE49-F238E27FC236}">
                <a16:creationId xmlns:a16="http://schemas.microsoft.com/office/drawing/2014/main" id="{C8B84A47-7D1B-B3BB-2EAF-0AEF77DFD8FF}"/>
              </a:ext>
            </a:extLst>
          </p:cNvPr>
          <p:cNvSpPr txBox="1"/>
          <p:nvPr/>
        </p:nvSpPr>
        <p:spPr>
          <a:xfrm rot="16200000">
            <a:off x="23927245" y="8536352"/>
            <a:ext cx="1930543" cy="461665"/>
          </a:xfrm>
          <a:prstGeom prst="rect">
            <a:avLst/>
          </a:prstGeom>
          <a:noFill/>
        </p:spPr>
        <p:txBody>
          <a:bodyPr wrap="square" rtlCol="0">
            <a:spAutoFit/>
          </a:bodyPr>
          <a:lstStyle/>
          <a:p>
            <a:r>
              <a:rPr lang="en-US" sz="2400" b="1" dirty="0"/>
              <a:t>4 - 8 weeks</a:t>
            </a:r>
            <a:endParaRPr lang="en-GB" sz="2400" b="1" dirty="0"/>
          </a:p>
        </p:txBody>
      </p:sp>
      <p:sp>
        <p:nvSpPr>
          <p:cNvPr id="110" name="TextBox 109">
            <a:extLst>
              <a:ext uri="{FF2B5EF4-FFF2-40B4-BE49-F238E27FC236}">
                <a16:creationId xmlns:a16="http://schemas.microsoft.com/office/drawing/2014/main" id="{ED26C6B8-9DDD-258D-F227-B2ACFB8927BF}"/>
              </a:ext>
            </a:extLst>
          </p:cNvPr>
          <p:cNvSpPr txBox="1"/>
          <p:nvPr/>
        </p:nvSpPr>
        <p:spPr>
          <a:xfrm>
            <a:off x="14689683" y="13673837"/>
            <a:ext cx="14681082" cy="10989042"/>
          </a:xfrm>
          <a:prstGeom prst="rect">
            <a:avLst/>
          </a:prstGeom>
          <a:solidFill>
            <a:schemeClr val="accent5">
              <a:lumMod val="20000"/>
              <a:lumOff val="80000"/>
            </a:schemeClr>
          </a:solidFill>
          <a:ln>
            <a:solidFill>
              <a:schemeClr val="tx1"/>
            </a:solidFill>
          </a:ln>
        </p:spPr>
        <p:txBody>
          <a:bodyPr wrap="square" rtlCol="0">
            <a:noAutofit/>
          </a:bodyPr>
          <a:lstStyle/>
          <a:p>
            <a:pPr>
              <a:lnSpc>
                <a:spcPct val="150000"/>
              </a:lnSpc>
              <a:spcAft>
                <a:spcPts val="800"/>
              </a:spcAft>
            </a:pPr>
            <a:r>
              <a:rPr lang="en-US" sz="3200" b="1" dirty="0">
                <a:solidFill>
                  <a:srgbClr val="000000"/>
                </a:solidFill>
                <a:ea typeface="Times New Roman" panose="02020603050405020304" pitchFamily="18" charset="0"/>
              </a:rPr>
              <a:t>                </a:t>
            </a:r>
            <a:r>
              <a:rPr lang="x-none" sz="3200" b="1" dirty="0">
                <a:solidFill>
                  <a:srgbClr val="000000"/>
                </a:solidFill>
                <a:effectLst/>
                <a:ea typeface="Times New Roman" panose="02020603050405020304" pitchFamily="18" charset="0"/>
              </a:rPr>
              <a:t>How Many HDClarity Visits Have Been</a:t>
            </a:r>
            <a:r>
              <a:rPr lang="en-US" sz="3200" b="1" dirty="0">
                <a:solidFill>
                  <a:srgbClr val="000000"/>
                </a:solidFill>
                <a:effectLst/>
                <a:ea typeface="Times New Roman" panose="02020603050405020304" pitchFamily="18" charset="0"/>
              </a:rPr>
              <a:t> </a:t>
            </a:r>
            <a:r>
              <a:rPr lang="x-none" sz="3200" b="1" dirty="0">
                <a:solidFill>
                  <a:srgbClr val="000000"/>
                </a:solidFill>
                <a:effectLst/>
                <a:ea typeface="Times New Roman" panose="02020603050405020304" pitchFamily="18" charset="0"/>
              </a:rPr>
              <a:t>Conducted So Far?</a:t>
            </a:r>
            <a:endParaRPr lang="en-GB" sz="3200" dirty="0">
              <a:effectLst/>
              <a:ea typeface="Calibri" panose="020F0502020204030204" pitchFamily="34" charset="0"/>
            </a:endParaRPr>
          </a:p>
          <a:p>
            <a:pPr>
              <a:lnSpc>
                <a:spcPct val="107000"/>
              </a:lnSpc>
              <a:spcAft>
                <a:spcPts val="800"/>
              </a:spcAft>
              <a:tabLst>
                <a:tab pos="2880000" algn="l"/>
              </a:tabLst>
            </a:pP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In total, we have completed </a:t>
            </a:r>
            <a:r>
              <a:rPr lang="en-US" sz="2800" b="1" dirty="0">
                <a:solidFill>
                  <a:srgbClr val="000000"/>
                </a:solidFill>
                <a:effectLst/>
                <a:latin typeface="Gill Sans MT" panose="020B0502020104020203" pitchFamily="34" charset="0"/>
                <a:ea typeface="Times New Roman" panose="02020603050405020304" pitchFamily="18" charset="0"/>
                <a:cs typeface="GillSansMT"/>
              </a:rPr>
              <a:t>1861</a:t>
            </a:r>
            <a:r>
              <a:rPr lang="x-none" sz="2800" b="1"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Screening visit</a:t>
            </a:r>
            <a:r>
              <a:rPr lang="en-GB" sz="2800" b="1" dirty="0">
                <a:solidFill>
                  <a:srgbClr val="000000"/>
                </a:solidFill>
                <a:latin typeface="Gill Sans MT" panose="020B0502020104020203" pitchFamily="34" charset="0"/>
                <a:ea typeface="Times New Roman" panose="02020603050405020304" pitchFamily="18" charset="0"/>
                <a:cs typeface="GillSansMT"/>
              </a:rPr>
              <a:t> </a:t>
            </a:r>
            <a:r>
              <a:rPr lang="en-US" sz="2800" b="1" dirty="0">
                <a:solidFill>
                  <a:srgbClr val="000000"/>
                </a:solidFill>
                <a:latin typeface="Gill Sans MT" panose="020B0502020104020203" pitchFamily="34" charset="0"/>
                <a:ea typeface="Times New Roman" panose="02020603050405020304" pitchFamily="18" charset="0"/>
                <a:cs typeface="GillSansMT"/>
              </a:rPr>
              <a:t>1671</a:t>
            </a:r>
            <a:r>
              <a:rPr lang="x-none" sz="2800" b="1"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Sampling visits</a:t>
            </a:r>
            <a:r>
              <a:rPr lang="en-US" sz="2800" dirty="0">
                <a:solidFill>
                  <a:srgbClr val="000000"/>
                </a:solidFill>
                <a:effectLst/>
                <a:latin typeface="Gill Sans MT" panose="020B0502020104020203" pitchFamily="34" charset="0"/>
                <a:ea typeface="Times New Roman" panose="02020603050405020304" pitchFamily="18" charset="0"/>
                <a:cs typeface="GillSansMT"/>
              </a:rPr>
              <a:t>,</a:t>
            </a:r>
            <a:r>
              <a:rPr lang="x-none" sz="2800" dirty="0">
                <a:solidFill>
                  <a:srgbClr val="000000"/>
                </a:solidFill>
                <a:effectLst/>
                <a:latin typeface="Gill Sans MT" panose="020B0502020104020203" pitchFamily="34" charset="0"/>
                <a:ea typeface="Times New Roman" panose="02020603050405020304" pitchFamily="18" charset="0"/>
                <a:cs typeface="GillSansMT"/>
              </a:rPr>
              <a:t> and </a:t>
            </a: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r>
              <a:rPr lang="en-US" sz="2800" b="1" dirty="0">
                <a:solidFill>
                  <a:srgbClr val="000000"/>
                </a:solidFill>
                <a:latin typeface="Gill Sans MT" panose="020B0502020104020203" pitchFamily="34" charset="0"/>
                <a:ea typeface="Times New Roman" panose="02020603050405020304" pitchFamily="18" charset="0"/>
                <a:cs typeface="GillSansMT"/>
              </a:rPr>
              <a:t>                               	       </a:t>
            </a:r>
            <a:r>
              <a:rPr lang="en-GB" sz="2800" b="1" dirty="0">
                <a:solidFill>
                  <a:srgbClr val="000000"/>
                </a:solidFill>
                <a:latin typeface="Gill Sans MT" panose="020B0502020104020203" pitchFamily="34" charset="0"/>
                <a:ea typeface="Times New Roman" panose="02020603050405020304" pitchFamily="18" charset="0"/>
                <a:cs typeface="GillSansMT"/>
              </a:rPr>
              <a:t>208</a:t>
            </a:r>
            <a:r>
              <a:rPr lang="x-none" sz="2800" b="1" dirty="0">
                <a:solidFill>
                  <a:srgbClr val="000000"/>
                </a:solidFill>
                <a:effectLst/>
                <a:latin typeface="Gill Sans MT" panose="020B0502020104020203" pitchFamily="34" charset="0"/>
                <a:ea typeface="Times New Roman" panose="02020603050405020304" pitchFamily="18" charset="0"/>
                <a:cs typeface="GillSansMT"/>
              </a:rPr>
              <a:t> </a:t>
            </a:r>
            <a:r>
              <a:rPr lang="en-US" sz="2800" dirty="0">
                <a:solidFill>
                  <a:srgbClr val="000000"/>
                </a:solidFill>
                <a:latin typeface="Gill Sans MT" panose="020B0502020104020203" pitchFamily="34" charset="0"/>
                <a:ea typeface="Times New Roman" panose="02020603050405020304" pitchFamily="18" charset="0"/>
                <a:cs typeface="GillSansMT"/>
              </a:rPr>
              <a:t>O</a:t>
            </a:r>
            <a:r>
              <a:rPr lang="x-none" sz="2800" dirty="0">
                <a:solidFill>
                  <a:srgbClr val="000000"/>
                </a:solidFill>
                <a:effectLst/>
                <a:latin typeface="Gill Sans MT" panose="020B0502020104020203" pitchFamily="34" charset="0"/>
                <a:ea typeface="Times New Roman" panose="02020603050405020304" pitchFamily="18" charset="0"/>
                <a:cs typeface="GillSansMT"/>
              </a:rPr>
              <a:t>ptional Repeat</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Sampling visits.</a:t>
            </a: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8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800" dirty="0">
              <a:solidFill>
                <a:srgbClr val="000000"/>
              </a:solidFill>
              <a:effectLst/>
              <a:latin typeface="GillSansMT"/>
              <a:ea typeface="Times New Roman" panose="02020603050405020304" pitchFamily="18" charset="0"/>
              <a:cs typeface="GillSansMT"/>
            </a:endParaRPr>
          </a:p>
        </p:txBody>
      </p:sp>
      <p:cxnSp>
        <p:nvCxnSpPr>
          <p:cNvPr id="118" name="Straight Arrow Connector 117">
            <a:extLst>
              <a:ext uri="{FF2B5EF4-FFF2-40B4-BE49-F238E27FC236}">
                <a16:creationId xmlns:a16="http://schemas.microsoft.com/office/drawing/2014/main" id="{8ED22BB5-944D-5748-9BED-C4D115A1E701}"/>
              </a:ext>
            </a:extLst>
          </p:cNvPr>
          <p:cNvCxnSpPr>
            <a:cxnSpLocks/>
          </p:cNvCxnSpPr>
          <p:nvPr/>
        </p:nvCxnSpPr>
        <p:spPr>
          <a:xfrm>
            <a:off x="15760839" y="9908218"/>
            <a:ext cx="794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AB02A751-DF52-F201-21B6-A17064A66174}"/>
              </a:ext>
            </a:extLst>
          </p:cNvPr>
          <p:cNvCxnSpPr>
            <a:cxnSpLocks/>
          </p:cNvCxnSpPr>
          <p:nvPr/>
        </p:nvCxnSpPr>
        <p:spPr>
          <a:xfrm>
            <a:off x="20127729" y="9908218"/>
            <a:ext cx="794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67CE831C-8CA2-1FA2-C137-52C4F3BC57C9}"/>
              </a:ext>
            </a:extLst>
          </p:cNvPr>
          <p:cNvCxnSpPr>
            <a:cxnSpLocks/>
          </p:cNvCxnSpPr>
          <p:nvPr/>
        </p:nvCxnSpPr>
        <p:spPr>
          <a:xfrm>
            <a:off x="24498909" y="9908218"/>
            <a:ext cx="79436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30" name="TextBox 1029">
            <a:extLst>
              <a:ext uri="{FF2B5EF4-FFF2-40B4-BE49-F238E27FC236}">
                <a16:creationId xmlns:a16="http://schemas.microsoft.com/office/drawing/2014/main" id="{D3AD43DF-643B-612D-35BF-95EE0503276A}"/>
              </a:ext>
            </a:extLst>
          </p:cNvPr>
          <p:cNvSpPr txBox="1"/>
          <p:nvPr/>
        </p:nvSpPr>
        <p:spPr>
          <a:xfrm>
            <a:off x="872697" y="31215607"/>
            <a:ext cx="28498068" cy="4623689"/>
          </a:xfrm>
          <a:prstGeom prst="rect">
            <a:avLst/>
          </a:prstGeom>
          <a:solidFill>
            <a:srgbClr val="FFFFCC"/>
          </a:solidFill>
          <a:ln>
            <a:solidFill>
              <a:schemeClr val="tx1"/>
            </a:solidFill>
          </a:ln>
        </p:spPr>
        <p:txBody>
          <a:bodyPr wrap="none" tIns="108000" rtlCol="0">
            <a:noAutofit/>
          </a:bodyPr>
          <a:lstStyle/>
          <a:p>
            <a:pPr algn="ctr">
              <a:lnSpc>
                <a:spcPct val="107000"/>
              </a:lnSpc>
              <a:spcAft>
                <a:spcPts val="800"/>
              </a:spcAft>
            </a:pPr>
            <a:r>
              <a:rPr lang="en-US" sz="3200" b="1" dirty="0">
                <a:effectLst/>
                <a:ea typeface="Times New Roman" panose="02020603050405020304" pitchFamily="18" charset="0"/>
              </a:rPr>
              <a:t>How are </a:t>
            </a:r>
            <a:r>
              <a:rPr lang="x-none" sz="3200" b="1" dirty="0">
                <a:effectLst/>
                <a:ea typeface="Times New Roman" panose="02020603050405020304" pitchFamily="18" charset="0"/>
              </a:rPr>
              <a:t>HDClarity </a:t>
            </a:r>
            <a:r>
              <a:rPr lang="en-US" sz="3200" b="1" dirty="0">
                <a:effectLst/>
                <a:ea typeface="Times New Roman" panose="02020603050405020304" pitchFamily="18" charset="0"/>
              </a:rPr>
              <a:t>Samples Being Used in Research</a:t>
            </a:r>
            <a:r>
              <a:rPr lang="x-none" sz="3200" b="1" dirty="0">
                <a:effectLst/>
                <a:ea typeface="Times New Roman" panose="02020603050405020304" pitchFamily="18" charset="0"/>
              </a:rPr>
              <a:t>?</a:t>
            </a:r>
            <a:endParaRPr lang="en-GB" sz="3200" b="1" dirty="0">
              <a:ea typeface="Times New Roman" panose="02020603050405020304" pitchFamily="18" charset="0"/>
            </a:endParaRPr>
          </a:p>
          <a:p>
            <a:pPr>
              <a:lnSpc>
                <a:spcPct val="107000"/>
              </a:lnSpc>
              <a:spcAft>
                <a:spcPts val="800"/>
              </a:spcAft>
            </a:pPr>
            <a:r>
              <a:rPr lang="en-GB" sz="2800" b="1" kern="100" dirty="0">
                <a:latin typeface="Gill Sans MT" panose="020B0502020104020203" pitchFamily="34" charset="0"/>
                <a:ea typeface="Times New Roman" panose="02020603050405020304" pitchFamily="18" charset="0"/>
                <a:cs typeface="Times New Roman" panose="02020603050405020304" pitchFamily="18" charset="0"/>
              </a:rPr>
              <a:t>Publicly available biomarker datasets derived from HDClarity samples</a:t>
            </a:r>
          </a:p>
          <a:p>
            <a:pPr marL="457200" indent="-457200">
              <a:lnSpc>
                <a:spcPct val="75000"/>
              </a:lnSpc>
              <a:spcAft>
                <a:spcPts val="800"/>
              </a:spcAft>
              <a:buFont typeface="Arial" panose="020B0604020202020204" pitchFamily="34" charset="0"/>
              <a:buChar char="•"/>
            </a:pPr>
            <a:r>
              <a:rPr lang="en-GB" sz="2800" kern="100" dirty="0">
                <a:latin typeface="Gill Sans MT" panose="020B0502020104020203" pitchFamily="34" charset="0"/>
                <a:ea typeface="Times New Roman" panose="02020603050405020304" pitchFamily="18" charset="0"/>
                <a:cs typeface="Times New Roman" panose="02020603050405020304" pitchFamily="18" charset="0"/>
              </a:rPr>
              <a:t>CSF biomarker assay results, N=220. Neurofilament light, haemoglobin, total protein, mutant huntingtin, total huntingtin</a:t>
            </a:r>
          </a:p>
          <a:p>
            <a:pPr marL="457200" indent="-457200">
              <a:lnSpc>
                <a:spcPct val="75000"/>
              </a:lnSpc>
              <a:spcAft>
                <a:spcPts val="800"/>
              </a:spcAft>
              <a:buFont typeface="Arial" panose="020B0604020202020204" pitchFamily="34" charset="0"/>
              <a:buChar char="•"/>
            </a:pPr>
            <a:r>
              <a:rPr lang="en-GB" sz="2800" kern="100" dirty="0" err="1">
                <a:latin typeface="Gill Sans MT" panose="020B0502020104020203" pitchFamily="34" charset="0"/>
                <a:ea typeface="Times New Roman" panose="02020603050405020304" pitchFamily="18" charset="0"/>
                <a:cs typeface="Times New Roman" panose="02020603050405020304" pitchFamily="18" charset="0"/>
              </a:rPr>
              <a:t>Somalogic</a:t>
            </a:r>
            <a:r>
              <a:rPr lang="en-GB" sz="2800" kern="100" dirty="0">
                <a:latin typeface="Gill Sans MT" panose="020B0502020104020203" pitchFamily="34" charset="0"/>
                <a:ea typeface="Times New Roman" panose="02020603050405020304" pitchFamily="18" charset="0"/>
                <a:cs typeface="Times New Roman" panose="02020603050405020304" pitchFamily="18" charset="0"/>
              </a:rPr>
              <a:t> proteomic data, N=579. Over 7,600 protein analytes in CSF and serum</a:t>
            </a:r>
          </a:p>
          <a:p>
            <a:pPr marL="457200" indent="-457200">
              <a:lnSpc>
                <a:spcPct val="75000"/>
              </a:lnSpc>
              <a:spcAft>
                <a:spcPts val="800"/>
              </a:spcAft>
              <a:buFont typeface="Arial" panose="020B0604020202020204" pitchFamily="34" charset="0"/>
              <a:buChar char="•"/>
            </a:pPr>
            <a:r>
              <a:rPr lang="en-GB" sz="2800" kern="100" dirty="0" err="1">
                <a:latin typeface="Gill Sans MT" panose="020B0502020104020203" pitchFamily="34" charset="0"/>
                <a:ea typeface="Times New Roman" panose="02020603050405020304" pitchFamily="18" charset="0"/>
                <a:cs typeface="Times New Roman" panose="02020603050405020304" pitchFamily="18" charset="0"/>
              </a:rPr>
              <a:t>Olink</a:t>
            </a:r>
            <a:r>
              <a:rPr lang="en-GB" sz="2800" kern="100" dirty="0">
                <a:latin typeface="Gill Sans MT" panose="020B0502020104020203" pitchFamily="34" charset="0"/>
                <a:ea typeface="Times New Roman" panose="02020603050405020304" pitchFamily="18" charset="0"/>
                <a:cs typeface="Times New Roman" panose="02020603050405020304" pitchFamily="18" charset="0"/>
              </a:rPr>
              <a:t> proteomic data, N=579.  2,925 proteins measured in CSF and serum</a:t>
            </a:r>
          </a:p>
          <a:p>
            <a:pPr marL="457200" indent="-457200">
              <a:lnSpc>
                <a:spcPct val="75000"/>
              </a:lnSpc>
              <a:spcAft>
                <a:spcPts val="800"/>
              </a:spcAft>
              <a:buFont typeface="Arial" panose="020B0604020202020204" pitchFamily="34" charset="0"/>
              <a:buChar char="•"/>
            </a:pPr>
            <a:r>
              <a:rPr lang="en-GB" sz="2800" kern="100" dirty="0">
                <a:latin typeface="Gill Sans MT" panose="020B0502020104020203" pitchFamily="34" charset="0"/>
                <a:ea typeface="Times New Roman" panose="02020603050405020304" pitchFamily="18" charset="0"/>
                <a:cs typeface="Times New Roman" panose="02020603050405020304" pitchFamily="18" charset="0"/>
              </a:rPr>
              <a:t>Mass Spec proteomic data, N=478.  Unbiased LC/MS of CSF and plasma</a:t>
            </a:r>
          </a:p>
          <a:p>
            <a:pPr>
              <a:lnSpc>
                <a:spcPct val="75000"/>
              </a:lnSpc>
              <a:spcAft>
                <a:spcPts val="800"/>
              </a:spcAft>
            </a:pPr>
            <a:endParaRPr lang="en-GB" sz="2800" kern="100" dirty="0">
              <a:latin typeface="Gill Sans MT" panose="020B0502020104020203" pitchFamily="34" charset="0"/>
              <a:ea typeface="Times New Roman" panose="02020603050405020304" pitchFamily="18" charset="0"/>
              <a:cs typeface="Times New Roman" panose="02020603050405020304" pitchFamily="18" charset="0"/>
            </a:endParaRPr>
          </a:p>
          <a:p>
            <a:r>
              <a:rPr lang="en-GB" sz="2800" b="1" kern="100" dirty="0">
                <a:latin typeface="Gill Sans MT" panose="020B0502020104020203" pitchFamily="34" charset="0"/>
                <a:ea typeface="Times New Roman" panose="02020603050405020304" pitchFamily="18" charset="0"/>
                <a:cs typeface="Times New Roman" panose="02020603050405020304" pitchFamily="18" charset="0"/>
              </a:rPr>
              <a:t>Recent</a:t>
            </a:r>
            <a:r>
              <a:rPr lang="en-GB" sz="2800" b="1" kern="100" dirty="0">
                <a:effectLst/>
                <a:latin typeface="Gill Sans MT" panose="020B0502020104020203" pitchFamily="34" charset="0"/>
                <a:ea typeface="Times New Roman" panose="02020603050405020304" pitchFamily="18" charset="0"/>
                <a:cs typeface="Times New Roman" panose="02020603050405020304" pitchFamily="18" charset="0"/>
              </a:rPr>
              <a:t> publications using HDClarity data:</a:t>
            </a:r>
          </a:p>
          <a:p>
            <a:pPr marL="457200" indent="-457200">
              <a:buFont typeface="Arial" panose="020B0604020202020204" pitchFamily="34" charset="0"/>
              <a:buChar char="•"/>
            </a:pPr>
            <a:r>
              <a:rPr lang="en-GB" sz="2800" kern="100" dirty="0">
                <a:effectLst/>
                <a:latin typeface="Gill Sans MT" panose="020B0502020104020203" pitchFamily="34" charset="0"/>
                <a:ea typeface="Times New Roman" panose="02020603050405020304" pitchFamily="18" charset="0"/>
                <a:cs typeface="Times New Roman" panose="02020603050405020304" pitchFamily="18" charset="0"/>
              </a:rPr>
              <a:t>Asgari AM et al. “24S-Hydroxycholesterol: A potential brain-derived biomarker of Huntington’s Disease.” </a:t>
            </a:r>
            <a:r>
              <a:rPr lang="en-GB" sz="2800" kern="100" dirty="0" err="1">
                <a:effectLst/>
                <a:latin typeface="Gill Sans MT" panose="020B0502020104020203" pitchFamily="34" charset="0"/>
                <a:ea typeface="Times New Roman" panose="02020603050405020304" pitchFamily="18" charset="0"/>
                <a:cs typeface="Times New Roman" panose="02020603050405020304" pitchFamily="18" charset="0"/>
              </a:rPr>
              <a:t>medRxiv</a:t>
            </a:r>
            <a:r>
              <a:rPr lang="en-GB" sz="2800" kern="100" dirty="0">
                <a:effectLst/>
                <a:latin typeface="Gill Sans MT" panose="020B0502020104020203" pitchFamily="34" charset="0"/>
                <a:ea typeface="Times New Roman" panose="02020603050405020304" pitchFamily="18" charset="0"/>
                <a:cs typeface="Times New Roman" panose="02020603050405020304" pitchFamily="18" charset="0"/>
              </a:rPr>
              <a:t> (preprint)</a:t>
            </a:r>
            <a:endParaRPr lang="en-US" sz="2800" dirty="0">
              <a:solidFill>
                <a:srgbClr val="000000"/>
              </a:solidFill>
              <a:effectLst/>
              <a:latin typeface="GillSansMT"/>
              <a:ea typeface="Times New Roman" panose="02020603050405020304" pitchFamily="18" charset="0"/>
              <a:cs typeface="GillSansMT"/>
            </a:endParaRPr>
          </a:p>
        </p:txBody>
      </p:sp>
      <p:sp>
        <p:nvSpPr>
          <p:cNvPr id="3" name="TextBox 2">
            <a:extLst>
              <a:ext uri="{FF2B5EF4-FFF2-40B4-BE49-F238E27FC236}">
                <a16:creationId xmlns:a16="http://schemas.microsoft.com/office/drawing/2014/main" id="{5E3BE095-2A62-921A-AD29-5E5309383472}"/>
              </a:ext>
            </a:extLst>
          </p:cNvPr>
          <p:cNvSpPr txBox="1"/>
          <p:nvPr/>
        </p:nvSpPr>
        <p:spPr>
          <a:xfrm>
            <a:off x="1368288" y="6713110"/>
            <a:ext cx="12699105" cy="1906869"/>
          </a:xfrm>
          <a:prstGeom prst="rect">
            <a:avLst/>
          </a:prstGeom>
          <a:noFill/>
        </p:spPr>
        <p:txBody>
          <a:bodyPr wrap="square" rtlCol="0">
            <a:spAutoFit/>
          </a:bodyPr>
          <a:lstStyle/>
          <a:p>
            <a:pPr>
              <a:lnSpc>
                <a:spcPct val="107000"/>
              </a:lnSpc>
              <a:spcAft>
                <a:spcPts val="800"/>
              </a:spcAft>
            </a:pPr>
            <a:r>
              <a:rPr lang="x-none" sz="2800" b="1" dirty="0">
                <a:solidFill>
                  <a:srgbClr val="000000"/>
                </a:solidFill>
                <a:effectLst/>
                <a:latin typeface="Gill Sans MT" panose="020B0502020104020203" pitchFamily="34" charset="0"/>
                <a:ea typeface="Times New Roman" panose="02020603050405020304" pitchFamily="18" charset="0"/>
                <a:cs typeface="GillSansMT"/>
              </a:rPr>
              <a:t>COLLECT</a:t>
            </a:r>
            <a:r>
              <a:rPr lang="x-none" sz="2800" dirty="0">
                <a:solidFill>
                  <a:srgbClr val="000000"/>
                </a:solidFill>
                <a:effectLst/>
                <a:latin typeface="Gill Sans MT" panose="020B0502020104020203" pitchFamily="34" charset="0"/>
                <a:ea typeface="Times New Roman" panose="02020603050405020304" pitchFamily="18" charset="0"/>
                <a:cs typeface="GillSansMT"/>
              </a:rPr>
              <a:t>: We are building a collection of high-quality</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cerebrospinal fluid (CSF), plasma and serum samples across </a:t>
            </a:r>
            <a:r>
              <a:rPr lang="en-US" sz="2800" dirty="0">
                <a:effectLst/>
                <a:latin typeface="Gill Sans MT" panose="020B0502020104020203" pitchFamily="34" charset="0"/>
                <a:ea typeface="Times New Roman" panose="02020603050405020304" pitchFamily="18" charset="0"/>
                <a:cs typeface="GillSansMT"/>
              </a:rPr>
              <a:t>8</a:t>
            </a:r>
            <a:r>
              <a:rPr lang="x-none" sz="2800" dirty="0">
                <a:effectLst/>
                <a:latin typeface="Gill Sans MT" panose="020B0502020104020203" pitchFamily="34" charset="0"/>
                <a:ea typeface="Times New Roman" panose="02020603050405020304" pitchFamily="18" charset="0"/>
                <a:cs typeface="GillSansMT"/>
              </a:rPr>
              <a:t> study</a:t>
            </a:r>
            <a:r>
              <a:rPr lang="en-US" sz="2800" dirty="0">
                <a:effectLst/>
                <a:latin typeface="Gill Sans MT" panose="020B0502020104020203" pitchFamily="34" charset="0"/>
                <a:ea typeface="Times New Roman" panose="02020603050405020304" pitchFamily="18" charset="0"/>
                <a:cs typeface="GillSansMT"/>
              </a:rPr>
              <a:t> </a:t>
            </a:r>
            <a:r>
              <a:rPr lang="x-none" sz="2800" dirty="0">
                <a:effectLst/>
                <a:latin typeface="Gill Sans MT" panose="020B0502020104020203" pitchFamily="34" charset="0"/>
                <a:ea typeface="Times New Roman" panose="02020603050405020304" pitchFamily="18" charset="0"/>
                <a:cs typeface="GillSansMT"/>
              </a:rPr>
              <a:t>groups </a:t>
            </a:r>
            <a:r>
              <a:rPr lang="en-US" sz="2800" dirty="0">
                <a:effectLst/>
                <a:latin typeface="Gill Sans MT" panose="020B0502020104020203" pitchFamily="34" charset="0"/>
                <a:ea typeface="Times New Roman" panose="02020603050405020304" pitchFamily="18" charset="0"/>
                <a:cs typeface="GillSansMT"/>
              </a:rPr>
              <a:t>for evaluation of biomarkers </a:t>
            </a:r>
            <a:r>
              <a:rPr lang="en-GB" sz="2800" dirty="0">
                <a:effectLst/>
                <a:latin typeface="Gill Sans MT" panose="020B0502020104020203" pitchFamily="34" charset="0"/>
                <a:ea typeface="Times New Roman" panose="02020603050405020304" pitchFamily="18" charset="0"/>
                <a:cs typeface="GillSansMT"/>
              </a:rPr>
              <a:t>and molecular pathways relevant to Huntington’s Disease (HD) pathophysiology and therapeutic development.</a:t>
            </a: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p:txBody>
      </p:sp>
      <p:sp>
        <p:nvSpPr>
          <p:cNvPr id="4" name="TextBox 3">
            <a:extLst>
              <a:ext uri="{FF2B5EF4-FFF2-40B4-BE49-F238E27FC236}">
                <a16:creationId xmlns:a16="http://schemas.microsoft.com/office/drawing/2014/main" id="{42E8A794-5203-3DAF-09A3-B315355D514D}"/>
              </a:ext>
            </a:extLst>
          </p:cNvPr>
          <p:cNvSpPr txBox="1"/>
          <p:nvPr/>
        </p:nvSpPr>
        <p:spPr>
          <a:xfrm>
            <a:off x="1160366" y="10788877"/>
            <a:ext cx="13073124" cy="8694688"/>
          </a:xfrm>
          <a:prstGeom prst="rect">
            <a:avLst/>
          </a:prstGeom>
          <a:noFill/>
        </p:spPr>
        <p:txBody>
          <a:bodyPr wrap="square" rtlCol="0">
            <a:spAutoFit/>
          </a:bodyPr>
          <a:lstStyle/>
          <a:p>
            <a:pPr>
              <a:spcBef>
                <a:spcPts val="600"/>
              </a:spcBef>
              <a:spcAft>
                <a:spcPts val="0"/>
              </a:spcAft>
            </a:pPr>
            <a:r>
              <a:rPr lang="en-GB" sz="2800" dirty="0">
                <a:effectLst/>
                <a:latin typeface="Gill Sans MT" panose="020B0502020104020203" pitchFamily="34" charset="0"/>
                <a:ea typeface="Times New Roman" panose="02020603050405020304" pitchFamily="18" charset="0"/>
                <a:cs typeface="GillSansMT"/>
              </a:rPr>
              <a:t>CSF represents an optimal biofluid for the assessment of HD biomarkers due to its close anatomical and physiological proximity to the central nervous system. In addition, </a:t>
            </a:r>
            <a:r>
              <a:rPr lang="en-US" sz="2800" dirty="0">
                <a:latin typeface="Gill Sans MT" panose="020B0502020104020203" pitchFamily="34" charset="0"/>
                <a:ea typeface="Times New Roman" panose="02020603050405020304" pitchFamily="18" charset="0"/>
                <a:cs typeface="GillSansMT"/>
              </a:rPr>
              <a:t>h</a:t>
            </a:r>
            <a:r>
              <a:rPr lang="en-US" sz="2800" dirty="0">
                <a:effectLst/>
                <a:latin typeface="Gill Sans MT" panose="020B0502020104020203" pitchFamily="34" charset="0"/>
                <a:ea typeface="Times New Roman" panose="02020603050405020304" pitchFamily="18" charset="0"/>
                <a:cs typeface="GillSansMT"/>
              </a:rPr>
              <a:t>igh quality plasma and serum samples are also collected </a:t>
            </a:r>
            <a:r>
              <a:rPr lang="en-US" sz="2800" dirty="0">
                <a:latin typeface="Gill Sans MT" panose="020B0502020104020203" pitchFamily="34" charset="0"/>
                <a:ea typeface="Times New Roman" panose="02020603050405020304" pitchFamily="18" charset="0"/>
                <a:cs typeface="GillSansMT"/>
              </a:rPr>
              <a:t>matchi</a:t>
            </a:r>
            <a:r>
              <a:rPr lang="en-US" sz="2800" dirty="0">
                <a:effectLst/>
                <a:latin typeface="Gill Sans MT" panose="020B0502020104020203" pitchFamily="34" charset="0"/>
                <a:ea typeface="Times New Roman" panose="02020603050405020304" pitchFamily="18" charset="0"/>
                <a:cs typeface="GillSansMT"/>
              </a:rPr>
              <a:t>ng the CSF collections.</a:t>
            </a:r>
          </a:p>
          <a:p>
            <a:pPr>
              <a:spcBef>
                <a:spcPts val="600"/>
              </a:spcBef>
              <a:spcAft>
                <a:spcPts val="0"/>
              </a:spcAft>
            </a:pPr>
            <a:r>
              <a:rPr lang="en-US" sz="2800" dirty="0">
                <a:latin typeface="Gill Sans MT" panose="020B0502020104020203" pitchFamily="34" charset="0"/>
                <a:ea typeface="Times New Roman" panose="02020603050405020304" pitchFamily="18" charset="0"/>
                <a:cs typeface="GillSansMT"/>
              </a:rPr>
              <a:t>HDClarity samples are processed, logged and deposited for long-term storage at    </a:t>
            </a:r>
            <a:r>
              <a:rPr lang="en-US" sz="2800" dirty="0" err="1">
                <a:latin typeface="Gill Sans MT" panose="020B0502020104020203" pitchFamily="34" charset="0"/>
                <a:ea typeface="Times New Roman" panose="02020603050405020304" pitchFamily="18" charset="0"/>
                <a:cs typeface="GillSansMT"/>
              </a:rPr>
              <a:t>BioRep</a:t>
            </a:r>
            <a:r>
              <a:rPr lang="en-US" sz="2800" dirty="0">
                <a:latin typeface="Gill Sans MT" panose="020B0502020104020203" pitchFamily="34" charset="0"/>
                <a:ea typeface="Times New Roman" panose="02020603050405020304" pitchFamily="18" charset="0"/>
                <a:cs typeface="GillSansMT"/>
              </a:rPr>
              <a:t> </a:t>
            </a:r>
            <a:r>
              <a:rPr lang="en-US" sz="2800" dirty="0" err="1">
                <a:latin typeface="Gill Sans MT" panose="020B0502020104020203" pitchFamily="34" charset="0"/>
                <a:ea typeface="Times New Roman" panose="02020603050405020304" pitchFamily="18" charset="0"/>
                <a:cs typeface="GillSansMT"/>
              </a:rPr>
              <a:t>s.r.l</a:t>
            </a:r>
            <a:r>
              <a:rPr lang="en-US" sz="2800" dirty="0">
                <a:latin typeface="Gill Sans MT" panose="020B0502020104020203" pitchFamily="34" charset="0"/>
                <a:ea typeface="Times New Roman" panose="02020603050405020304" pitchFamily="18" charset="0"/>
                <a:cs typeface="GillSansMT"/>
              </a:rPr>
              <a:t>. For more information, please see HDClarity website at </a:t>
            </a:r>
            <a:r>
              <a:rPr lang="en-US" sz="2800" dirty="0">
                <a:latin typeface="Gill Sans MT" panose="020B0502020104020203" pitchFamily="34" charset="0"/>
                <a:ea typeface="Times New Roman" panose="02020603050405020304" pitchFamily="18" charset="0"/>
                <a:cs typeface="GillSansMT"/>
                <a:hlinkClick r:id="rId7"/>
              </a:rPr>
              <a:t>https://hdclarity.net/</a:t>
            </a:r>
            <a:r>
              <a:rPr lang="en-US" sz="2800" dirty="0">
                <a:latin typeface="Gill Sans MT" panose="020B0502020104020203" pitchFamily="34" charset="0"/>
                <a:ea typeface="Times New Roman" panose="02020603050405020304" pitchFamily="18" charset="0"/>
                <a:cs typeface="GillSansMT"/>
              </a:rPr>
              <a:t>.</a:t>
            </a:r>
            <a:endParaRPr lang="en-US" sz="2800" dirty="0">
              <a:latin typeface="GillSansMT"/>
              <a:ea typeface="Times New Roman" panose="02020603050405020304" pitchFamily="18" charset="0"/>
              <a:cs typeface="GillSansMT"/>
            </a:endParaRPr>
          </a:p>
          <a:p>
            <a:pPr>
              <a:spcBef>
                <a:spcPts val="600"/>
              </a:spcBef>
              <a:spcAft>
                <a:spcPts val="0"/>
              </a:spcAft>
            </a:pPr>
            <a:endParaRPr lang="en-US" sz="2800" b="1" dirty="0">
              <a:solidFill>
                <a:srgbClr val="000000"/>
              </a:solidFill>
              <a:effectLst/>
              <a:latin typeface="Gill Sans MT" panose="020B0502020104020203" pitchFamily="34" charset="0"/>
              <a:ea typeface="Times New Roman" panose="02020603050405020304" pitchFamily="18" charset="0"/>
              <a:cs typeface="GillSansMT"/>
            </a:endParaRPr>
          </a:p>
          <a:p>
            <a:pPr>
              <a:spcBef>
                <a:spcPts val="1800"/>
              </a:spcBef>
              <a:spcAft>
                <a:spcPts val="0"/>
              </a:spcAft>
            </a:pPr>
            <a:r>
              <a:rPr lang="en-US" sz="2800" b="1" dirty="0">
                <a:solidFill>
                  <a:srgbClr val="000000"/>
                </a:solidFill>
                <a:effectLst/>
                <a:latin typeface="Gill Sans MT" panose="020B0502020104020203" pitchFamily="34" charset="0"/>
                <a:ea typeface="Times New Roman" panose="02020603050405020304" pitchFamily="18" charset="0"/>
                <a:cs typeface="GillSansMT"/>
              </a:rPr>
              <a:t>DISTRIBUTE</a:t>
            </a:r>
            <a:r>
              <a:rPr lang="x-none" sz="2800" b="1" dirty="0">
                <a:solidFill>
                  <a:srgbClr val="000000"/>
                </a:solidFill>
                <a:effectLst/>
                <a:latin typeface="Gill Sans MT" panose="020B0502020104020203" pitchFamily="34" charset="0"/>
                <a:ea typeface="Times New Roman" panose="02020603050405020304" pitchFamily="18" charset="0"/>
                <a:cs typeface="GillSansMT"/>
              </a:rPr>
              <a:t>:</a:t>
            </a:r>
            <a:r>
              <a:rPr lang="en-US" sz="2800" b="1"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Samples can be requested by investigators around</a:t>
            </a:r>
            <a:r>
              <a:rPr lang="en-GB"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the</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world, allowing them to conduct groundbreaking research</a:t>
            </a:r>
            <a:r>
              <a:rPr lang="en-GB" sz="2800" dirty="0">
                <a:solidFill>
                  <a:srgbClr val="000000"/>
                </a:solidFill>
                <a:effectLst/>
                <a:latin typeface="Gill Sans MT" panose="020B0502020104020203" pitchFamily="34" charset="0"/>
                <a:ea typeface="Times New Roman" panose="02020603050405020304" pitchFamily="18" charset="0"/>
                <a:cs typeface="GillSansMT"/>
              </a:rPr>
              <a:t>. </a:t>
            </a:r>
          </a:p>
          <a:p>
            <a:pPr>
              <a:spcBef>
                <a:spcPts val="1800"/>
              </a:spcBef>
              <a:spcAft>
                <a:spcPts val="0"/>
              </a:spcAft>
            </a:pPr>
            <a:r>
              <a:rPr lang="en-GB" sz="2800" b="1" dirty="0">
                <a:solidFill>
                  <a:srgbClr val="000000"/>
                </a:solidFill>
                <a:effectLst/>
                <a:latin typeface="Gill Sans MT" panose="020B0502020104020203" pitchFamily="34" charset="0"/>
                <a:ea typeface="Times New Roman" panose="02020603050405020304" pitchFamily="18" charset="0"/>
                <a:cs typeface="GillSansMT"/>
              </a:rPr>
              <a:t>HDClarity samples can be used in several ways, including:                                                             </a:t>
            </a:r>
            <a:r>
              <a:rPr lang="en-GB" sz="2800" dirty="0">
                <a:solidFill>
                  <a:srgbClr val="000000"/>
                </a:solidFill>
                <a:effectLst/>
                <a:latin typeface="Gill Sans MT" panose="020B0502020104020203" pitchFamily="34" charset="0"/>
                <a:ea typeface="Times New Roman" panose="02020603050405020304" pitchFamily="18" charset="0"/>
                <a:cs typeface="GillSansMT"/>
              </a:rPr>
              <a:t>- Biomarkers discovery and validation                                                                            - Support of clinical trials                                                                                               - Understanding disease progression                                                                              - Data integration with other studies                                                                             - Method development</a:t>
            </a:r>
            <a:r>
              <a:rPr lang="en-GB" sz="2800" dirty="0">
                <a:solidFill>
                  <a:srgbClr val="000000"/>
                </a:solidFill>
                <a:latin typeface="Gill Sans MT" panose="020B0502020104020203" pitchFamily="34" charset="0"/>
                <a:ea typeface="Times New Roman" panose="02020603050405020304" pitchFamily="18" charset="0"/>
                <a:cs typeface="GillSansMT"/>
              </a:rPr>
              <a:t>                                                              </a:t>
            </a:r>
            <a:endParaRPr lang="en-US" sz="2800" dirty="0">
              <a:latin typeface="Gill Sans MT" panose="020B0502020104020203" pitchFamily="34" charset="0"/>
              <a:ea typeface="Times New Roman" panose="02020603050405020304" pitchFamily="18" charset="0"/>
              <a:cs typeface="GillSansMT"/>
            </a:endParaRPr>
          </a:p>
          <a:p>
            <a:pPr>
              <a:spcBef>
                <a:spcPts val="1800"/>
              </a:spcBef>
              <a:spcAft>
                <a:spcPts val="0"/>
              </a:spcAft>
            </a:pPr>
            <a:r>
              <a:rPr lang="en-US" sz="2800" dirty="0">
                <a:latin typeface="Gill Sans MT" panose="020B0502020104020203" pitchFamily="34" charset="0"/>
                <a:ea typeface="Times New Roman" panose="02020603050405020304" pitchFamily="18" charset="0"/>
                <a:cs typeface="GillSansMT"/>
              </a:rPr>
              <a:t>To request HDClarity samples for your research please                                                                  see information at: https://enroll-hd.org/for-researchers/                                           access-data-</a:t>
            </a:r>
            <a:r>
              <a:rPr lang="en-US" sz="2800" dirty="0" err="1">
                <a:latin typeface="Gill Sans MT" panose="020B0502020104020203" pitchFamily="34" charset="0"/>
                <a:ea typeface="Times New Roman" panose="02020603050405020304" pitchFamily="18" charset="0"/>
                <a:cs typeface="GillSansMT"/>
              </a:rPr>
              <a:t>biosamples</a:t>
            </a:r>
            <a:r>
              <a:rPr lang="en-US" sz="2800" dirty="0">
                <a:latin typeface="Gill Sans MT" panose="020B0502020104020203" pitchFamily="34" charset="0"/>
                <a:ea typeface="Times New Roman" panose="02020603050405020304" pitchFamily="18" charset="0"/>
                <a:cs typeface="GillSansMT"/>
              </a:rPr>
              <a:t>.</a:t>
            </a:r>
          </a:p>
          <a:p>
            <a:pPr>
              <a:spcBef>
                <a:spcPts val="0"/>
              </a:spcBef>
              <a:spcAft>
                <a:spcPts val="0"/>
              </a:spcAft>
            </a:pPr>
            <a:endParaRPr lang="en-US" sz="2800" dirty="0">
              <a:effectLst/>
              <a:latin typeface="GillSansMT"/>
              <a:ea typeface="Times New Roman" panose="02020603050405020304" pitchFamily="18" charset="0"/>
              <a:cs typeface="GillSansMT"/>
            </a:endParaRPr>
          </a:p>
        </p:txBody>
      </p:sp>
      <p:pic>
        <p:nvPicPr>
          <p:cNvPr id="7" name="Picture 6">
            <a:extLst>
              <a:ext uri="{FF2B5EF4-FFF2-40B4-BE49-F238E27FC236}">
                <a16:creationId xmlns:a16="http://schemas.microsoft.com/office/drawing/2014/main" id="{607E547B-CC92-1FB4-E349-79B9AA5A7B45}"/>
              </a:ext>
            </a:extLst>
          </p:cNvPr>
          <p:cNvPicPr>
            <a:picLocks noChangeAspect="1"/>
          </p:cNvPicPr>
          <p:nvPr/>
        </p:nvPicPr>
        <p:blipFill rotWithShape="1">
          <a:blip r:embed="rId8"/>
          <a:srcRect l="6537" t="32618" r="27764" b="51782"/>
          <a:stretch/>
        </p:blipFill>
        <p:spPr bwMode="auto">
          <a:xfrm>
            <a:off x="2272647" y="8910002"/>
            <a:ext cx="10076239" cy="1495293"/>
          </a:xfrm>
          <a:prstGeom prst="rect">
            <a:avLst/>
          </a:prstGeom>
          <a:ln>
            <a:noFill/>
          </a:ln>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FA590E74-FBF3-C8B2-15F8-3C5A0873929C}"/>
              </a:ext>
            </a:extLst>
          </p:cNvPr>
          <p:cNvSpPr txBox="1"/>
          <p:nvPr/>
        </p:nvSpPr>
        <p:spPr>
          <a:xfrm>
            <a:off x="24191761" y="24167077"/>
            <a:ext cx="4793929" cy="400110"/>
          </a:xfrm>
          <a:prstGeom prst="rect">
            <a:avLst/>
          </a:prstGeom>
          <a:noFill/>
        </p:spPr>
        <p:txBody>
          <a:bodyPr wrap="square" rtlCol="0">
            <a:spAutoFit/>
          </a:bodyPr>
          <a:lstStyle/>
          <a:p>
            <a:pPr algn="r"/>
            <a:r>
              <a:rPr lang="en-US" sz="2000" i="1" dirty="0"/>
              <a:t>Feb 09, 2026</a:t>
            </a:r>
            <a:endParaRPr lang="en-GB" sz="2000" i="1" dirty="0"/>
          </a:p>
        </p:txBody>
      </p:sp>
      <p:sp>
        <p:nvSpPr>
          <p:cNvPr id="19" name="Rectangle 18">
            <a:extLst>
              <a:ext uri="{FF2B5EF4-FFF2-40B4-BE49-F238E27FC236}">
                <a16:creationId xmlns:a16="http://schemas.microsoft.com/office/drawing/2014/main" id="{E2EABA67-BE98-DE5C-9477-E6D9955103F4}"/>
              </a:ext>
            </a:extLst>
          </p:cNvPr>
          <p:cNvSpPr/>
          <p:nvPr/>
        </p:nvSpPr>
        <p:spPr>
          <a:xfrm>
            <a:off x="936155" y="396183"/>
            <a:ext cx="28434611" cy="39108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221F3557-63E8-05AA-355E-2F7501CA4005}"/>
              </a:ext>
            </a:extLst>
          </p:cNvPr>
          <p:cNvSpPr txBox="1"/>
          <p:nvPr/>
        </p:nvSpPr>
        <p:spPr>
          <a:xfrm>
            <a:off x="13848861" y="22101907"/>
            <a:ext cx="2746437" cy="523220"/>
          </a:xfrm>
          <a:prstGeom prst="rect">
            <a:avLst/>
          </a:prstGeom>
          <a:noFill/>
        </p:spPr>
        <p:txBody>
          <a:bodyPr wrap="square" rtlCol="0">
            <a:spAutoFit/>
          </a:bodyPr>
          <a:lstStyle/>
          <a:p>
            <a:r>
              <a:rPr lang="en-US" sz="2800" b="1" dirty="0"/>
              <a:t>New Zealand</a:t>
            </a:r>
            <a:endParaRPr lang="en-GB" sz="2800" b="1" dirty="0"/>
          </a:p>
        </p:txBody>
      </p:sp>
      <p:sp>
        <p:nvSpPr>
          <p:cNvPr id="9" name="TextBox 8">
            <a:extLst>
              <a:ext uri="{FF2B5EF4-FFF2-40B4-BE49-F238E27FC236}">
                <a16:creationId xmlns:a16="http://schemas.microsoft.com/office/drawing/2014/main" id="{11D8F103-A84B-6C0D-8B91-7798A4AB7EEE}"/>
              </a:ext>
            </a:extLst>
          </p:cNvPr>
          <p:cNvSpPr txBox="1"/>
          <p:nvPr/>
        </p:nvSpPr>
        <p:spPr>
          <a:xfrm>
            <a:off x="14689682" y="24998841"/>
            <a:ext cx="14681083" cy="5876147"/>
          </a:xfrm>
          <a:prstGeom prst="rect">
            <a:avLst/>
          </a:prstGeom>
          <a:solidFill>
            <a:schemeClr val="accent3">
              <a:lumMod val="20000"/>
              <a:lumOff val="80000"/>
            </a:schemeClr>
          </a:solidFill>
          <a:ln>
            <a:solidFill>
              <a:schemeClr val="tx1"/>
            </a:solidFill>
          </a:ln>
        </p:spPr>
        <p:txBody>
          <a:bodyPr wrap="square" rtlCol="0">
            <a:noAutofit/>
          </a:bodyPr>
          <a:lstStyle/>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p:txBody>
      </p:sp>
      <p:sp>
        <p:nvSpPr>
          <p:cNvPr id="12" name="TextBox 11">
            <a:extLst>
              <a:ext uri="{FF2B5EF4-FFF2-40B4-BE49-F238E27FC236}">
                <a16:creationId xmlns:a16="http://schemas.microsoft.com/office/drawing/2014/main" id="{F9E6357F-3559-C7A6-0FB7-ACACB9F1A453}"/>
              </a:ext>
            </a:extLst>
          </p:cNvPr>
          <p:cNvSpPr txBox="1"/>
          <p:nvPr/>
        </p:nvSpPr>
        <p:spPr>
          <a:xfrm>
            <a:off x="14833699" y="25103826"/>
            <a:ext cx="14404200" cy="565668"/>
          </a:xfrm>
          <a:prstGeom prst="rect">
            <a:avLst/>
          </a:prstGeom>
          <a:solidFill>
            <a:schemeClr val="accent3">
              <a:lumMod val="20000"/>
              <a:lumOff val="80000"/>
            </a:schemeClr>
          </a:solidFill>
        </p:spPr>
        <p:txBody>
          <a:bodyPr wrap="square" rtlCol="0">
            <a:spAutoFit/>
          </a:bodyPr>
          <a:lstStyle/>
          <a:p>
            <a:pPr algn="ctr">
              <a:lnSpc>
                <a:spcPct val="107000"/>
              </a:lnSpc>
              <a:spcAft>
                <a:spcPts val="800"/>
              </a:spcAft>
            </a:pPr>
            <a:r>
              <a:rPr lang="en-GB" sz="3100" b="1" dirty="0">
                <a:solidFill>
                  <a:srgbClr val="000000"/>
                </a:solidFill>
                <a:ea typeface="Times New Roman" panose="02020603050405020304" pitchFamily="18" charset="0"/>
              </a:rPr>
              <a:t>Fourth</a:t>
            </a:r>
            <a:r>
              <a:rPr lang="en-GB" sz="3100" b="1" dirty="0">
                <a:solidFill>
                  <a:srgbClr val="000000"/>
                </a:solidFill>
                <a:effectLst/>
                <a:ea typeface="Times New Roman" panose="02020603050405020304" pitchFamily="18" charset="0"/>
              </a:rPr>
              <a:t> Dataset </a:t>
            </a:r>
            <a:r>
              <a:rPr lang="en-GB" sz="3100" b="1" dirty="0">
                <a:solidFill>
                  <a:srgbClr val="000000"/>
                </a:solidFill>
                <a:ea typeface="Times New Roman" panose="02020603050405020304" pitchFamily="18" charset="0"/>
              </a:rPr>
              <a:t>R</a:t>
            </a:r>
            <a:r>
              <a:rPr lang="en-GB" sz="3100" b="1" dirty="0">
                <a:solidFill>
                  <a:srgbClr val="000000"/>
                </a:solidFill>
                <a:effectLst/>
                <a:ea typeface="Times New Roman" panose="02020603050405020304" pitchFamily="18" charset="0"/>
              </a:rPr>
              <a:t>elease </a:t>
            </a:r>
            <a:r>
              <a:rPr lang="en-GB" sz="3100" b="1" dirty="0">
                <a:solidFill>
                  <a:srgbClr val="000000"/>
                </a:solidFill>
                <a:ea typeface="Times New Roman" panose="02020603050405020304" pitchFamily="18" charset="0"/>
              </a:rPr>
              <a:t>F</a:t>
            </a:r>
            <a:r>
              <a:rPr lang="en-GB" sz="3100" b="1" dirty="0">
                <a:solidFill>
                  <a:srgbClr val="000000"/>
                </a:solidFill>
                <a:effectLst/>
                <a:ea typeface="Times New Roman" panose="02020603050405020304" pitchFamily="18" charset="0"/>
              </a:rPr>
              <a:t>rom HDClarity</a:t>
            </a:r>
            <a:r>
              <a:rPr lang="en-GB" sz="3100" b="1" dirty="0">
                <a:solidFill>
                  <a:srgbClr val="000000"/>
                </a:solidFill>
                <a:ea typeface="Times New Roman" panose="02020603050405020304" pitchFamily="18" charset="0"/>
              </a:rPr>
              <a:t> </a:t>
            </a:r>
            <a:r>
              <a:rPr lang="en-GB" sz="3100" b="1" dirty="0">
                <a:solidFill>
                  <a:srgbClr val="000000"/>
                </a:solidFill>
                <a:effectLst/>
                <a:ea typeface="Times New Roman" panose="02020603050405020304" pitchFamily="18" charset="0"/>
              </a:rPr>
              <a:t>PDS4 Is Coming Late March 20</a:t>
            </a:r>
            <a:r>
              <a:rPr lang="en-GB" sz="3100" b="1" dirty="0">
                <a:solidFill>
                  <a:srgbClr val="000000"/>
                </a:solidFill>
                <a:ea typeface="Times New Roman" panose="02020603050405020304" pitchFamily="18" charset="0"/>
              </a:rPr>
              <a:t>2</a:t>
            </a:r>
            <a:r>
              <a:rPr lang="en-GB" sz="3100" b="1" dirty="0">
                <a:solidFill>
                  <a:srgbClr val="000000"/>
                </a:solidFill>
                <a:effectLst/>
                <a:ea typeface="Times New Roman" panose="02020603050405020304" pitchFamily="18" charset="0"/>
              </a:rPr>
              <a:t>6!</a:t>
            </a:r>
            <a:endParaRPr lang="en-GB" sz="3100" dirty="0">
              <a:effectLst/>
              <a:ea typeface="Calibri" panose="020F0502020204030204" pitchFamily="34" charset="0"/>
            </a:endParaRPr>
          </a:p>
        </p:txBody>
      </p:sp>
      <p:sp>
        <p:nvSpPr>
          <p:cNvPr id="27" name="TextBox 26">
            <a:extLst>
              <a:ext uri="{FF2B5EF4-FFF2-40B4-BE49-F238E27FC236}">
                <a16:creationId xmlns:a16="http://schemas.microsoft.com/office/drawing/2014/main" id="{69489E35-1576-901B-CF96-4CF9807B4233}"/>
              </a:ext>
            </a:extLst>
          </p:cNvPr>
          <p:cNvSpPr txBox="1"/>
          <p:nvPr/>
        </p:nvSpPr>
        <p:spPr>
          <a:xfrm>
            <a:off x="14905707" y="28407295"/>
            <a:ext cx="14476208" cy="2677656"/>
          </a:xfrm>
          <a:prstGeom prst="rect">
            <a:avLst/>
          </a:prstGeom>
          <a:noFill/>
        </p:spPr>
        <p:txBody>
          <a:bodyPr wrap="square" rtlCol="0">
            <a:spAutoFit/>
          </a:bodyPr>
          <a:lstStyle/>
          <a:p>
            <a:r>
              <a:rPr lang="en-GB" sz="2800" dirty="0">
                <a:latin typeface="Gill Sans MT" panose="020B0502020104020203" pitchFamily="34" charset="0"/>
              </a:rPr>
              <a:t>HDClarity PDS4 will include data from approximately 900 study participants, with study visit packages linked to  one or more successfully collected CSF samples.  As the largest longitudinal collection of high-quality CSF and blood ever assembled in HD, this carefully curated resource, accompanied by detailed phenotypic data, will enable a new generation of innovative scientific projects at a critical time for the development of novel therapeutics.</a:t>
            </a:r>
          </a:p>
          <a:p>
            <a:endParaRPr lang="en-GB" sz="2800" dirty="0">
              <a:latin typeface="Gill Sans MT" panose="020B0502020104020203" pitchFamily="34" charset="0"/>
            </a:endParaRPr>
          </a:p>
        </p:txBody>
      </p:sp>
      <p:pic>
        <p:nvPicPr>
          <p:cNvPr id="22" name="Picture 21">
            <a:extLst>
              <a:ext uri="{FF2B5EF4-FFF2-40B4-BE49-F238E27FC236}">
                <a16:creationId xmlns:a16="http://schemas.microsoft.com/office/drawing/2014/main" id="{E1D2C105-D170-A24C-C7E7-C60B680CD685}"/>
              </a:ext>
            </a:extLst>
          </p:cNvPr>
          <p:cNvPicPr>
            <a:picLocks noChangeAspect="1"/>
          </p:cNvPicPr>
          <p:nvPr/>
        </p:nvPicPr>
        <p:blipFill>
          <a:blip r:embed="rId9"/>
          <a:stretch>
            <a:fillRect/>
          </a:stretch>
        </p:blipFill>
        <p:spPr>
          <a:xfrm>
            <a:off x="6064565" y="24727667"/>
            <a:ext cx="4089289" cy="6199908"/>
          </a:xfrm>
          <a:prstGeom prst="rect">
            <a:avLst/>
          </a:prstGeom>
        </p:spPr>
      </p:pic>
      <p:pic>
        <p:nvPicPr>
          <p:cNvPr id="24" name="Picture 23">
            <a:extLst>
              <a:ext uri="{FF2B5EF4-FFF2-40B4-BE49-F238E27FC236}">
                <a16:creationId xmlns:a16="http://schemas.microsoft.com/office/drawing/2014/main" id="{0ACF7391-DE91-FFA8-962D-1E1F0239DF65}"/>
              </a:ext>
            </a:extLst>
          </p:cNvPr>
          <p:cNvPicPr>
            <a:picLocks noChangeAspect="1"/>
          </p:cNvPicPr>
          <p:nvPr/>
        </p:nvPicPr>
        <p:blipFill>
          <a:blip r:embed="rId10"/>
          <a:stretch>
            <a:fillRect/>
          </a:stretch>
        </p:blipFill>
        <p:spPr>
          <a:xfrm>
            <a:off x="1389171" y="24701006"/>
            <a:ext cx="4443143" cy="6199908"/>
          </a:xfrm>
          <a:prstGeom prst="rect">
            <a:avLst/>
          </a:prstGeom>
        </p:spPr>
      </p:pic>
      <p:sp>
        <p:nvSpPr>
          <p:cNvPr id="26" name="TextBox 25">
            <a:extLst>
              <a:ext uri="{FF2B5EF4-FFF2-40B4-BE49-F238E27FC236}">
                <a16:creationId xmlns:a16="http://schemas.microsoft.com/office/drawing/2014/main" id="{72E95F0E-7C02-052A-B403-C19F9C3B7A3C}"/>
              </a:ext>
            </a:extLst>
          </p:cNvPr>
          <p:cNvSpPr txBox="1"/>
          <p:nvPr/>
        </p:nvSpPr>
        <p:spPr>
          <a:xfrm>
            <a:off x="1389171" y="29359994"/>
            <a:ext cx="11843192" cy="954107"/>
          </a:xfrm>
          <a:prstGeom prst="rect">
            <a:avLst/>
          </a:prstGeom>
          <a:noFill/>
        </p:spPr>
        <p:txBody>
          <a:bodyPr wrap="square" rtlCol="0">
            <a:spAutoFit/>
          </a:bodyPr>
          <a:lstStyle/>
          <a:p>
            <a:r>
              <a:rPr lang="en-GB" sz="2800" dirty="0">
                <a:latin typeface="Gill Sans MT" panose="020B0502020104020203" pitchFamily="34" charset="0"/>
              </a:rPr>
              <a:t>We are actively working to commence the study at more sites across Australasia, Europe, North and South America.</a:t>
            </a:r>
          </a:p>
        </p:txBody>
      </p:sp>
      <p:graphicFrame>
        <p:nvGraphicFramePr>
          <p:cNvPr id="28" name="Chart 27">
            <a:extLst>
              <a:ext uri="{FF2B5EF4-FFF2-40B4-BE49-F238E27FC236}">
                <a16:creationId xmlns:a16="http://schemas.microsoft.com/office/drawing/2014/main" id="{6DE2CEFE-118E-59A5-BECD-5CE796178E87}"/>
              </a:ext>
            </a:extLst>
          </p:cNvPr>
          <p:cNvGraphicFramePr>
            <a:graphicFrameLocks/>
          </p:cNvGraphicFramePr>
          <p:nvPr>
            <p:extLst>
              <p:ext uri="{D42A27DB-BD31-4B8C-83A1-F6EECF244321}">
                <p14:modId xmlns:p14="http://schemas.microsoft.com/office/powerpoint/2010/main" val="858936784"/>
              </p:ext>
            </p:extLst>
          </p:nvPr>
        </p:nvGraphicFramePr>
        <p:xfrm>
          <a:off x="17087414" y="15438761"/>
          <a:ext cx="11995683" cy="9296126"/>
        </p:xfrm>
        <a:graphic>
          <a:graphicData uri="http://schemas.openxmlformats.org/drawingml/2006/chart">
            <c:chart xmlns:c="http://schemas.openxmlformats.org/drawingml/2006/chart" xmlns:r="http://schemas.openxmlformats.org/officeDocument/2006/relationships" r:id="rId11"/>
          </a:graphicData>
        </a:graphic>
      </p:graphicFrame>
      <p:sp>
        <p:nvSpPr>
          <p:cNvPr id="20" name="TextBox 19">
            <a:extLst>
              <a:ext uri="{FF2B5EF4-FFF2-40B4-BE49-F238E27FC236}">
                <a16:creationId xmlns:a16="http://schemas.microsoft.com/office/drawing/2014/main" id="{4521F650-B6F6-4DCA-6D2E-9F6717883F2D}"/>
              </a:ext>
            </a:extLst>
          </p:cNvPr>
          <p:cNvSpPr txBox="1"/>
          <p:nvPr/>
        </p:nvSpPr>
        <p:spPr>
          <a:xfrm>
            <a:off x="872697" y="36299330"/>
            <a:ext cx="28498067" cy="3269205"/>
          </a:xfrm>
          <a:prstGeom prst="rect">
            <a:avLst/>
          </a:prstGeom>
          <a:solidFill>
            <a:schemeClr val="accent3">
              <a:lumMod val="20000"/>
              <a:lumOff val="80000"/>
            </a:schemeClr>
          </a:solidFill>
          <a:ln>
            <a:solidFill>
              <a:schemeClr val="tx1"/>
            </a:solidFill>
          </a:ln>
        </p:spPr>
        <p:txBody>
          <a:bodyPr wrap="square" rtlCol="0">
            <a:noAutofit/>
          </a:bodyPr>
          <a:lstStyle/>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p:txBody>
      </p:sp>
      <p:sp>
        <p:nvSpPr>
          <p:cNvPr id="30" name="TextBox 29">
            <a:extLst>
              <a:ext uri="{FF2B5EF4-FFF2-40B4-BE49-F238E27FC236}">
                <a16:creationId xmlns:a16="http://schemas.microsoft.com/office/drawing/2014/main" id="{ADFDB567-BC10-8BEB-6417-25E329EE7868}"/>
              </a:ext>
            </a:extLst>
          </p:cNvPr>
          <p:cNvSpPr txBox="1"/>
          <p:nvPr/>
        </p:nvSpPr>
        <p:spPr>
          <a:xfrm>
            <a:off x="7074586" y="36400183"/>
            <a:ext cx="17732381" cy="580993"/>
          </a:xfrm>
          <a:prstGeom prst="rect">
            <a:avLst/>
          </a:prstGeom>
          <a:solidFill>
            <a:schemeClr val="accent3">
              <a:lumMod val="20000"/>
              <a:lumOff val="80000"/>
            </a:schemeClr>
          </a:solidFill>
        </p:spPr>
        <p:txBody>
          <a:bodyPr wrap="square" rtlCol="0">
            <a:spAutoFit/>
          </a:bodyPr>
          <a:lstStyle/>
          <a:p>
            <a:pPr algn="ctr">
              <a:lnSpc>
                <a:spcPct val="107000"/>
              </a:lnSpc>
              <a:spcAft>
                <a:spcPts val="800"/>
              </a:spcAft>
            </a:pPr>
            <a:r>
              <a:rPr lang="en-GB" sz="3200" b="1" dirty="0">
                <a:solidFill>
                  <a:srgbClr val="000000"/>
                </a:solidFill>
                <a:ea typeface="Calibri" panose="020F0502020204030204" pitchFamily="34" charset="0"/>
              </a:rPr>
              <a:t>Use of HDClarity Samples in Posters at HDTC Palm Springs 2026</a:t>
            </a:r>
            <a:endParaRPr lang="en-GB" sz="3200" dirty="0">
              <a:effectLst/>
              <a:ea typeface="Calibri" panose="020F0502020204030204" pitchFamily="34" charset="0"/>
            </a:endParaRPr>
          </a:p>
        </p:txBody>
      </p:sp>
      <p:pic>
        <p:nvPicPr>
          <p:cNvPr id="1027" name="Picture 1026" descr="Diagram&#10;&#10;Description automatically generated">
            <a:extLst>
              <a:ext uri="{FF2B5EF4-FFF2-40B4-BE49-F238E27FC236}">
                <a16:creationId xmlns:a16="http://schemas.microsoft.com/office/drawing/2014/main" id="{202AFE56-DD88-5780-4281-EE4F231E3765}"/>
              </a:ext>
            </a:extLst>
          </p:cNvPr>
          <p:cNvPicPr>
            <a:picLocks noChangeAspect="1"/>
          </p:cNvPicPr>
          <p:nvPr/>
        </p:nvPicPr>
        <p:blipFill rotWithShape="1">
          <a:blip r:embed="rId12">
            <a:duotone>
              <a:prstClr val="black"/>
              <a:srgbClr val="D9C3A5">
                <a:tint val="50000"/>
                <a:satMod val="180000"/>
              </a:srgbClr>
            </a:duotone>
          </a:blip>
          <a:srcRect l="59162" t="47871" r="21697" b="19399"/>
          <a:stretch/>
        </p:blipFill>
        <p:spPr bwMode="auto">
          <a:xfrm>
            <a:off x="26297413" y="39117297"/>
            <a:ext cx="3073352" cy="3371360"/>
          </a:xfrm>
          <a:prstGeom prst="rect">
            <a:avLst/>
          </a:prstGeom>
          <a:ln w="38100" cap="sq" cmpd="sng">
            <a:solidFill>
              <a:schemeClr val="tx1"/>
            </a:solidFill>
            <a:extLst>
              <a:ext uri="{C807C97D-BFC1-408E-A445-0C87EB9F89A2}">
                <ask:lineSketchStyleProps xmlns:ask="http://schemas.microsoft.com/office/drawing/2018/sketchyshapes">
                  <ask:type>
                    <ask:lineSketchNone/>
                  </ask:type>
                </ask:lineSketchStyleProps>
              </a:ext>
            </a:extLst>
          </a:ln>
          <a:extLst>
            <a:ext uri="{53640926-AAD7-44D8-BBD7-CCE9431645EC}">
              <a14:shadowObscured xmlns:a14="http://schemas.microsoft.com/office/drawing/2010/main"/>
            </a:ext>
          </a:extLst>
        </p:spPr>
      </p:pic>
      <p:sp>
        <p:nvSpPr>
          <p:cNvPr id="35" name="TextBox 34">
            <a:extLst>
              <a:ext uri="{FF2B5EF4-FFF2-40B4-BE49-F238E27FC236}">
                <a16:creationId xmlns:a16="http://schemas.microsoft.com/office/drawing/2014/main" id="{48AA976A-31B2-A949-81CC-E84FD712A2A5}"/>
              </a:ext>
            </a:extLst>
          </p:cNvPr>
          <p:cNvSpPr txBox="1"/>
          <p:nvPr/>
        </p:nvSpPr>
        <p:spPr>
          <a:xfrm>
            <a:off x="21616803" y="32462431"/>
            <a:ext cx="6952122" cy="2062103"/>
          </a:xfrm>
          <a:prstGeom prst="rect">
            <a:avLst/>
          </a:prstGeom>
          <a:noFill/>
        </p:spPr>
        <p:txBody>
          <a:bodyPr wrap="square" rtlCol="0">
            <a:spAutoFit/>
          </a:bodyPr>
          <a:lstStyle/>
          <a:p>
            <a:pPr lvl="0" algn="ctr"/>
            <a:r>
              <a:rPr lang="en-GB" sz="3200" b="1" i="1" dirty="0"/>
              <a:t>So far, we have distributed HDClarity samples for 40 projects and there are nine ongoing projects at various stages!</a:t>
            </a:r>
          </a:p>
        </p:txBody>
      </p:sp>
      <p:sp>
        <p:nvSpPr>
          <p:cNvPr id="33" name="TextBox 32">
            <a:extLst>
              <a:ext uri="{FF2B5EF4-FFF2-40B4-BE49-F238E27FC236}">
                <a16:creationId xmlns:a16="http://schemas.microsoft.com/office/drawing/2014/main" id="{A6ADB73B-D4DE-4324-C97D-B92D45101B67}"/>
              </a:ext>
            </a:extLst>
          </p:cNvPr>
          <p:cNvSpPr txBox="1"/>
          <p:nvPr/>
        </p:nvSpPr>
        <p:spPr>
          <a:xfrm>
            <a:off x="872698" y="22841151"/>
            <a:ext cx="13519077" cy="8033837"/>
          </a:xfrm>
          <a:prstGeom prst="rect">
            <a:avLst/>
          </a:prstGeom>
          <a:solidFill>
            <a:srgbClr val="D5EDF7"/>
          </a:solidFill>
          <a:ln>
            <a:solidFill>
              <a:schemeClr val="tx1"/>
            </a:solidFill>
          </a:ln>
        </p:spPr>
        <p:txBody>
          <a:bodyPr wrap="square" rtlCol="0">
            <a:noAutofit/>
          </a:bodyPr>
          <a:lstStyle/>
          <a:p>
            <a:pPr algn="ctr">
              <a:lnSpc>
                <a:spcPct val="107000"/>
              </a:lnSpc>
              <a:spcBef>
                <a:spcPts val="500"/>
              </a:spcBef>
              <a:spcAft>
                <a:spcPts val="800"/>
              </a:spcAft>
            </a:pPr>
            <a:r>
              <a:rPr lang="x-none" sz="2800" dirty="0">
                <a:solidFill>
                  <a:srgbClr val="000000"/>
                </a:solidFill>
                <a:effectLst/>
                <a:latin typeface="Gill Sans MT" panose="020B0502020104020203" pitchFamily="34" charset="0"/>
                <a:ea typeface="Times New Roman" panose="02020603050405020304" pitchFamily="18" charset="0"/>
                <a:cs typeface="GillSansMT"/>
              </a:rPr>
              <a:t>.</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p>
          <a:p>
            <a:pPr>
              <a:spcBef>
                <a:spcPts val="1200"/>
              </a:spcBef>
              <a:spcAft>
                <a:spcPts val="0"/>
              </a:spcAft>
            </a:pP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8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endParaRPr>
          </a:p>
          <a:p>
            <a:pPr>
              <a:lnSpc>
                <a:spcPct val="107000"/>
              </a:lnSpc>
              <a:spcAft>
                <a:spcPts val="800"/>
              </a:spcAft>
            </a:pPr>
            <a:endParaRPr lang="en-GB" sz="2400" dirty="0">
              <a:effectLst/>
              <a:latin typeface="Gill Sans MT" panose="020B0502020104020203" pitchFamily="34" charset="0"/>
              <a:ea typeface="Calibri" panose="020F0502020204030204" pitchFamily="34" charset="0"/>
            </a:endParaRPr>
          </a:p>
          <a:p>
            <a:pPr>
              <a:lnSpc>
                <a:spcPct val="107000"/>
              </a:lnSpc>
              <a:spcAft>
                <a:spcPts val="800"/>
              </a:spcAft>
            </a:pPr>
            <a:endParaRPr lang="en-GB" sz="3200" dirty="0">
              <a:solidFill>
                <a:srgbClr val="000000"/>
              </a:solidFill>
              <a:ea typeface="Times New Roman" panose="02020603050405020304" pitchFamily="18" charset="0"/>
            </a:endParaRPr>
          </a:p>
        </p:txBody>
      </p:sp>
      <p:sp>
        <p:nvSpPr>
          <p:cNvPr id="38" name="TextBox 37">
            <a:extLst>
              <a:ext uri="{FF2B5EF4-FFF2-40B4-BE49-F238E27FC236}">
                <a16:creationId xmlns:a16="http://schemas.microsoft.com/office/drawing/2014/main" id="{5F966509-8E58-9B57-E32D-1673D189828E}"/>
              </a:ext>
            </a:extLst>
          </p:cNvPr>
          <p:cNvSpPr txBox="1"/>
          <p:nvPr/>
        </p:nvSpPr>
        <p:spPr>
          <a:xfrm>
            <a:off x="1389171" y="29775447"/>
            <a:ext cx="11843192" cy="954107"/>
          </a:xfrm>
          <a:prstGeom prst="rect">
            <a:avLst/>
          </a:prstGeom>
          <a:noFill/>
        </p:spPr>
        <p:txBody>
          <a:bodyPr wrap="square" rtlCol="0">
            <a:spAutoFit/>
          </a:bodyPr>
          <a:lstStyle/>
          <a:p>
            <a:r>
              <a:rPr lang="en-GB" sz="2800" dirty="0">
                <a:latin typeface="Gill Sans MT" panose="020B0502020104020203" pitchFamily="34" charset="0"/>
              </a:rPr>
              <a:t>We are actively working to commence the study at more sites across Australasia, Europe, North and South America.</a:t>
            </a:r>
          </a:p>
        </p:txBody>
      </p:sp>
      <p:sp>
        <p:nvSpPr>
          <p:cNvPr id="40" name="TextBox 39">
            <a:extLst>
              <a:ext uri="{FF2B5EF4-FFF2-40B4-BE49-F238E27FC236}">
                <a16:creationId xmlns:a16="http://schemas.microsoft.com/office/drawing/2014/main" id="{FCB27947-0A74-59C7-EC2D-72466CA979E2}"/>
              </a:ext>
            </a:extLst>
          </p:cNvPr>
          <p:cNvSpPr txBox="1"/>
          <p:nvPr/>
        </p:nvSpPr>
        <p:spPr>
          <a:xfrm>
            <a:off x="1008163" y="22259979"/>
            <a:ext cx="12808822" cy="2097818"/>
          </a:xfrm>
          <a:prstGeom prst="rect">
            <a:avLst/>
          </a:prstGeom>
          <a:noFill/>
        </p:spPr>
        <p:txBody>
          <a:bodyPr wrap="square" rtlCol="0">
            <a:spAutoFit/>
          </a:bodyPr>
          <a:lstStyle/>
          <a:p>
            <a:pPr algn="ctr">
              <a:lnSpc>
                <a:spcPct val="107000"/>
              </a:lnSpc>
              <a:spcBef>
                <a:spcPts val="500"/>
              </a:spcBef>
              <a:spcAft>
                <a:spcPts val="800"/>
              </a:spcAft>
            </a:pPr>
            <a:r>
              <a:rPr lang="en-GB" sz="9600" b="1" dirty="0">
                <a:solidFill>
                  <a:srgbClr val="000000"/>
                </a:solidFill>
                <a:ea typeface="Times New Roman" panose="02020603050405020304" pitchFamily="18" charset="0"/>
              </a:rPr>
              <a:t> </a:t>
            </a:r>
            <a:r>
              <a:rPr lang="x-none" sz="3200" b="1" dirty="0">
                <a:solidFill>
                  <a:srgbClr val="000000"/>
                </a:solidFill>
                <a:ea typeface="Times New Roman" panose="02020603050405020304" pitchFamily="18" charset="0"/>
              </a:rPr>
              <a:t>Where Are HDClarity Sites Located?</a:t>
            </a:r>
            <a:endParaRPr lang="en-US" sz="3200" b="1" dirty="0">
              <a:solidFill>
                <a:srgbClr val="000000"/>
              </a:solidFill>
              <a:ea typeface="Times New Roman" panose="02020603050405020304" pitchFamily="18" charset="0"/>
            </a:endParaRPr>
          </a:p>
          <a:p>
            <a:pPr>
              <a:lnSpc>
                <a:spcPts val="1700"/>
              </a:lnSpc>
              <a:spcBef>
                <a:spcPts val="500"/>
              </a:spcBef>
              <a:spcAft>
                <a:spcPts val="800"/>
              </a:spcAft>
            </a:pPr>
            <a:endParaRPr lang="en-GB" sz="2800" dirty="0">
              <a:latin typeface="GillSansMT"/>
            </a:endParaRPr>
          </a:p>
        </p:txBody>
      </p:sp>
      <p:pic>
        <p:nvPicPr>
          <p:cNvPr id="2" name="Picture 1">
            <a:extLst>
              <a:ext uri="{FF2B5EF4-FFF2-40B4-BE49-F238E27FC236}">
                <a16:creationId xmlns:a16="http://schemas.microsoft.com/office/drawing/2014/main" id="{AD777737-7A91-79EC-27DD-B79DD3CD892A}"/>
              </a:ext>
            </a:extLst>
          </p:cNvPr>
          <p:cNvPicPr>
            <a:picLocks noChangeAspect="1"/>
          </p:cNvPicPr>
          <p:nvPr/>
        </p:nvPicPr>
        <p:blipFill>
          <a:blip r:embed="rId9"/>
          <a:stretch>
            <a:fillRect/>
          </a:stretch>
        </p:blipFill>
        <p:spPr>
          <a:xfrm>
            <a:off x="5915818" y="25139941"/>
            <a:ext cx="3513802" cy="4444563"/>
          </a:xfrm>
          <a:prstGeom prst="rect">
            <a:avLst/>
          </a:prstGeom>
        </p:spPr>
      </p:pic>
      <p:pic>
        <p:nvPicPr>
          <p:cNvPr id="8" name="Picture 7">
            <a:extLst>
              <a:ext uri="{FF2B5EF4-FFF2-40B4-BE49-F238E27FC236}">
                <a16:creationId xmlns:a16="http://schemas.microsoft.com/office/drawing/2014/main" id="{23FE7D27-02B0-9D74-5812-6432D88DBB93}"/>
              </a:ext>
            </a:extLst>
          </p:cNvPr>
          <p:cNvPicPr>
            <a:picLocks noChangeAspect="1"/>
          </p:cNvPicPr>
          <p:nvPr/>
        </p:nvPicPr>
        <p:blipFill>
          <a:blip r:embed="rId10"/>
          <a:stretch>
            <a:fillRect/>
          </a:stretch>
        </p:blipFill>
        <p:spPr>
          <a:xfrm>
            <a:off x="1665624" y="25067301"/>
            <a:ext cx="3813846" cy="4439892"/>
          </a:xfrm>
          <a:prstGeom prst="rect">
            <a:avLst/>
          </a:prstGeom>
        </p:spPr>
      </p:pic>
      <p:pic>
        <p:nvPicPr>
          <p:cNvPr id="32" name="Picture 31">
            <a:extLst>
              <a:ext uri="{FF2B5EF4-FFF2-40B4-BE49-F238E27FC236}">
                <a16:creationId xmlns:a16="http://schemas.microsoft.com/office/drawing/2014/main" id="{86EEC318-66C4-4DAF-3484-312A133AFBE2}"/>
              </a:ext>
            </a:extLst>
          </p:cNvPr>
          <p:cNvPicPr>
            <a:picLocks noChangeAspect="1"/>
          </p:cNvPicPr>
          <p:nvPr/>
        </p:nvPicPr>
        <p:blipFill>
          <a:blip r:embed="rId13"/>
          <a:stretch>
            <a:fillRect/>
          </a:stretch>
        </p:blipFill>
        <p:spPr>
          <a:xfrm>
            <a:off x="9855717" y="25870114"/>
            <a:ext cx="3123341" cy="3149261"/>
          </a:xfrm>
          <a:prstGeom prst="rect">
            <a:avLst/>
          </a:prstGeom>
        </p:spPr>
      </p:pic>
      <p:sp>
        <p:nvSpPr>
          <p:cNvPr id="41" name="Flowchart: Connector 40">
            <a:extLst>
              <a:ext uri="{FF2B5EF4-FFF2-40B4-BE49-F238E27FC236}">
                <a16:creationId xmlns:a16="http://schemas.microsoft.com/office/drawing/2014/main" id="{E25985B0-CE3E-886B-0F31-2A298AF519FE}"/>
              </a:ext>
            </a:extLst>
          </p:cNvPr>
          <p:cNvSpPr/>
          <p:nvPr/>
        </p:nvSpPr>
        <p:spPr>
          <a:xfrm>
            <a:off x="6840819" y="28047263"/>
            <a:ext cx="68400" cy="68400"/>
          </a:xfrm>
          <a:prstGeom prst="flowChartConnector">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4175125" rtl="0" eaLnBrk="0" fontAlgn="base" hangingPunct="0">
              <a:spcBef>
                <a:spcPct val="0"/>
              </a:spcBef>
              <a:spcAft>
                <a:spcPct val="0"/>
              </a:spcAft>
              <a:defRPr sz="8300" kern="1200">
                <a:solidFill>
                  <a:schemeClr val="lt1"/>
                </a:solidFill>
                <a:latin typeface="+mn-lt"/>
                <a:ea typeface="+mn-ea"/>
                <a:cs typeface="+mn-cs"/>
              </a:defRPr>
            </a:lvl1pPr>
            <a:lvl2pPr marL="2087563" indent="-1630363" algn="l" defTabSz="4175125" rtl="0" eaLnBrk="0" fontAlgn="base" hangingPunct="0">
              <a:spcBef>
                <a:spcPct val="0"/>
              </a:spcBef>
              <a:spcAft>
                <a:spcPct val="0"/>
              </a:spcAft>
              <a:defRPr sz="8300" kern="1200">
                <a:solidFill>
                  <a:schemeClr val="lt1"/>
                </a:solidFill>
                <a:latin typeface="+mn-lt"/>
                <a:ea typeface="+mn-ea"/>
                <a:cs typeface="+mn-cs"/>
              </a:defRPr>
            </a:lvl2pPr>
            <a:lvl3pPr marL="4175125" indent="-3260725" algn="l" defTabSz="4175125" rtl="0" eaLnBrk="0" fontAlgn="base" hangingPunct="0">
              <a:spcBef>
                <a:spcPct val="0"/>
              </a:spcBef>
              <a:spcAft>
                <a:spcPct val="0"/>
              </a:spcAft>
              <a:defRPr sz="8300" kern="1200">
                <a:solidFill>
                  <a:schemeClr val="lt1"/>
                </a:solidFill>
                <a:latin typeface="+mn-lt"/>
                <a:ea typeface="+mn-ea"/>
                <a:cs typeface="+mn-cs"/>
              </a:defRPr>
            </a:lvl3pPr>
            <a:lvl4pPr marL="6264275" indent="-4892675" algn="l" defTabSz="4175125" rtl="0" eaLnBrk="0" fontAlgn="base" hangingPunct="0">
              <a:spcBef>
                <a:spcPct val="0"/>
              </a:spcBef>
              <a:spcAft>
                <a:spcPct val="0"/>
              </a:spcAft>
              <a:defRPr sz="8300" kern="1200">
                <a:solidFill>
                  <a:schemeClr val="lt1"/>
                </a:solidFill>
                <a:latin typeface="+mn-lt"/>
                <a:ea typeface="+mn-ea"/>
                <a:cs typeface="+mn-cs"/>
              </a:defRPr>
            </a:lvl4pPr>
            <a:lvl5pPr marL="8351838" indent="-6523038" algn="l" defTabSz="4175125" rtl="0" eaLnBrk="0" fontAlgn="base" hangingPunct="0">
              <a:spcBef>
                <a:spcPct val="0"/>
              </a:spcBef>
              <a:spcAft>
                <a:spcPct val="0"/>
              </a:spcAft>
              <a:defRPr sz="8300" kern="1200">
                <a:solidFill>
                  <a:schemeClr val="lt1"/>
                </a:solidFill>
                <a:latin typeface="+mn-lt"/>
                <a:ea typeface="+mn-ea"/>
                <a:cs typeface="+mn-cs"/>
              </a:defRPr>
            </a:lvl5pPr>
            <a:lvl6pPr marL="2286000" algn="l" defTabSz="914400" rtl="0" eaLnBrk="1" latinLnBrk="0" hangingPunct="1">
              <a:defRPr sz="8300" kern="1200">
                <a:solidFill>
                  <a:schemeClr val="lt1"/>
                </a:solidFill>
                <a:latin typeface="+mn-lt"/>
                <a:ea typeface="+mn-ea"/>
                <a:cs typeface="+mn-cs"/>
              </a:defRPr>
            </a:lvl6pPr>
            <a:lvl7pPr marL="2743200" algn="l" defTabSz="914400" rtl="0" eaLnBrk="1" latinLnBrk="0" hangingPunct="1">
              <a:defRPr sz="8300" kern="1200">
                <a:solidFill>
                  <a:schemeClr val="lt1"/>
                </a:solidFill>
                <a:latin typeface="+mn-lt"/>
                <a:ea typeface="+mn-ea"/>
                <a:cs typeface="+mn-cs"/>
              </a:defRPr>
            </a:lvl7pPr>
            <a:lvl8pPr marL="3200400" algn="l" defTabSz="914400" rtl="0" eaLnBrk="1" latinLnBrk="0" hangingPunct="1">
              <a:defRPr sz="8300" kern="1200">
                <a:solidFill>
                  <a:schemeClr val="lt1"/>
                </a:solidFill>
                <a:latin typeface="+mn-lt"/>
                <a:ea typeface="+mn-ea"/>
                <a:cs typeface="+mn-cs"/>
              </a:defRPr>
            </a:lvl8pPr>
            <a:lvl9pPr marL="3657600" algn="l" defTabSz="914400" rtl="0" eaLnBrk="1" latinLnBrk="0" hangingPunct="1">
              <a:defRPr sz="8300" kern="1200">
                <a:solidFill>
                  <a:schemeClr val="lt1"/>
                </a:solidFill>
                <a:latin typeface="+mn-lt"/>
                <a:ea typeface="+mn-ea"/>
                <a:cs typeface="+mn-cs"/>
              </a:defRPr>
            </a:lvl9pPr>
          </a:lstStyle>
          <a:p>
            <a:pPr algn="ctr"/>
            <a:endParaRPr lang="en-GB"/>
          </a:p>
        </p:txBody>
      </p:sp>
      <p:pic>
        <p:nvPicPr>
          <p:cNvPr id="43" name="Picture 42">
            <a:extLst>
              <a:ext uri="{FF2B5EF4-FFF2-40B4-BE49-F238E27FC236}">
                <a16:creationId xmlns:a16="http://schemas.microsoft.com/office/drawing/2014/main" id="{564C52C7-258E-59DD-1249-62E42BF8B16D}"/>
              </a:ext>
            </a:extLst>
          </p:cNvPr>
          <p:cNvPicPr>
            <a:picLocks noChangeAspect="1"/>
          </p:cNvPicPr>
          <p:nvPr/>
        </p:nvPicPr>
        <p:blipFill>
          <a:blip r:embed="rId14"/>
          <a:stretch>
            <a:fillRect/>
          </a:stretch>
        </p:blipFill>
        <p:spPr>
          <a:xfrm>
            <a:off x="16040708" y="26089034"/>
            <a:ext cx="12098438" cy="1886213"/>
          </a:xfrm>
          <a:prstGeom prst="rect">
            <a:avLst/>
          </a:prstGeom>
        </p:spPr>
      </p:pic>
      <p:sp>
        <p:nvSpPr>
          <p:cNvPr id="18" name="TextBox 17">
            <a:extLst>
              <a:ext uri="{FF2B5EF4-FFF2-40B4-BE49-F238E27FC236}">
                <a16:creationId xmlns:a16="http://schemas.microsoft.com/office/drawing/2014/main" id="{3AD87AE6-11B0-AC68-7E2C-EE4A43768118}"/>
              </a:ext>
            </a:extLst>
          </p:cNvPr>
          <p:cNvSpPr txBox="1"/>
          <p:nvPr/>
        </p:nvSpPr>
        <p:spPr>
          <a:xfrm>
            <a:off x="1080171" y="23798783"/>
            <a:ext cx="13231410" cy="954107"/>
          </a:xfrm>
          <a:prstGeom prst="rect">
            <a:avLst/>
          </a:prstGeom>
          <a:noFill/>
        </p:spPr>
        <p:txBody>
          <a:bodyPr wrap="square" rtlCol="0">
            <a:spAutoFit/>
          </a:bodyPr>
          <a:lstStyle/>
          <a:p>
            <a:pPr algn="ctr"/>
            <a:r>
              <a:rPr lang="en-GB" sz="2800" dirty="0">
                <a:latin typeface="Gill Sans MT" panose="020B0502020104020203" pitchFamily="34" charset="0"/>
              </a:rPr>
              <a:t>HDClarity has continued to expand and is now active at 38 clinical sites, across 10 nations                                                                                                                                                                                                                                                                                                                                                   worldwide. </a:t>
            </a:r>
          </a:p>
        </p:txBody>
      </p:sp>
      <p:sp>
        <p:nvSpPr>
          <p:cNvPr id="23" name="TextBox 22">
            <a:extLst>
              <a:ext uri="{FF2B5EF4-FFF2-40B4-BE49-F238E27FC236}">
                <a16:creationId xmlns:a16="http://schemas.microsoft.com/office/drawing/2014/main" id="{9C8C918E-3152-5F22-1CDD-13CAA8D8A1F4}"/>
              </a:ext>
            </a:extLst>
          </p:cNvPr>
          <p:cNvSpPr txBox="1"/>
          <p:nvPr/>
        </p:nvSpPr>
        <p:spPr>
          <a:xfrm>
            <a:off x="872697" y="19583904"/>
            <a:ext cx="14681083" cy="2965394"/>
          </a:xfrm>
          <a:prstGeom prst="rect">
            <a:avLst/>
          </a:prstGeom>
          <a:solidFill>
            <a:schemeClr val="accent3">
              <a:lumMod val="20000"/>
              <a:lumOff val="80000"/>
            </a:schemeClr>
          </a:solidFill>
          <a:ln>
            <a:solidFill>
              <a:schemeClr val="tx1"/>
            </a:solidFill>
          </a:ln>
        </p:spPr>
        <p:txBody>
          <a:bodyPr wrap="square" rtlCol="0">
            <a:noAutofit/>
          </a:bodyPr>
          <a:lstStyle/>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US" sz="2400" dirty="0">
              <a:solidFill>
                <a:srgbClr val="000000"/>
              </a:solidFill>
              <a:effectLst/>
              <a:latin typeface="Gill Sans MT" panose="020B0502020104020203" pitchFamily="34" charset="0"/>
              <a:ea typeface="Times New Roman" panose="02020603050405020304" pitchFamily="18" charset="0"/>
              <a:cs typeface="GillSansMT"/>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400" dirty="0">
              <a:solidFill>
                <a:srgbClr val="000000"/>
              </a:solidFill>
              <a:effectLst/>
              <a:latin typeface="Gill Sans MT" panose="020B0502020104020203" pitchFamily="34" charset="0"/>
              <a:ea typeface="Calibri" panose="020F0502020204030204" pitchFamily="34" charset="0"/>
              <a:cs typeface="Times New Roman" panose="02020603050405020304" pitchFamily="18"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a:p>
            <a:pPr algn="l"/>
            <a:endParaRPr lang="en-US" sz="2800" b="0" i="0" u="none" strike="noStrike" baseline="0" dirty="0">
              <a:latin typeface="Gill Sans MT" panose="020B0502020104020203" pitchFamily="34" charset="0"/>
            </a:endParaRPr>
          </a:p>
        </p:txBody>
      </p:sp>
      <p:sp>
        <p:nvSpPr>
          <p:cNvPr id="34" name="TextBox 33">
            <a:extLst>
              <a:ext uri="{FF2B5EF4-FFF2-40B4-BE49-F238E27FC236}">
                <a16:creationId xmlns:a16="http://schemas.microsoft.com/office/drawing/2014/main" id="{55B7CEC4-B102-2352-FAA3-B6D867F66A48}"/>
              </a:ext>
            </a:extLst>
          </p:cNvPr>
          <p:cNvSpPr txBox="1"/>
          <p:nvPr/>
        </p:nvSpPr>
        <p:spPr>
          <a:xfrm>
            <a:off x="1131088" y="19641646"/>
            <a:ext cx="9418065" cy="2522357"/>
          </a:xfrm>
          <a:prstGeom prst="rect">
            <a:avLst/>
          </a:prstGeom>
          <a:solidFill>
            <a:schemeClr val="accent3">
              <a:lumMod val="20000"/>
              <a:lumOff val="80000"/>
            </a:schemeClr>
          </a:solidFill>
        </p:spPr>
        <p:txBody>
          <a:bodyPr wrap="square" rtlCol="0">
            <a:spAutoFit/>
          </a:bodyPr>
          <a:lstStyle/>
          <a:p>
            <a:pPr algn="ctr">
              <a:lnSpc>
                <a:spcPct val="107000"/>
              </a:lnSpc>
              <a:spcAft>
                <a:spcPts val="800"/>
              </a:spcAft>
            </a:pPr>
            <a:r>
              <a:rPr lang="x-none" sz="3200" b="1" dirty="0">
                <a:solidFill>
                  <a:srgbClr val="000000"/>
                </a:solidFill>
                <a:effectLst/>
                <a:ea typeface="Times New Roman" panose="02020603050405020304" pitchFamily="18" charset="0"/>
              </a:rPr>
              <a:t>HDClarity </a:t>
            </a:r>
            <a:r>
              <a:rPr lang="en-GB" sz="3200" b="1" dirty="0">
                <a:solidFill>
                  <a:srgbClr val="000000"/>
                </a:solidFill>
                <a:ea typeface="Times New Roman" panose="02020603050405020304" pitchFamily="18" charset="0"/>
              </a:rPr>
              <a:t>Safety</a:t>
            </a:r>
            <a:endParaRPr lang="en-GB" sz="3200" dirty="0">
              <a:effectLst/>
              <a:ea typeface="Calibri" panose="020F0502020204030204" pitchFamily="34" charset="0"/>
            </a:endParaRPr>
          </a:p>
          <a:p>
            <a:pPr>
              <a:spcBef>
                <a:spcPts val="600"/>
              </a:spcBef>
              <a:spcAft>
                <a:spcPts val="0"/>
              </a:spcAft>
            </a:pPr>
            <a:r>
              <a:rPr lang="en-GB" sz="2800" dirty="0">
                <a:solidFill>
                  <a:srgbClr val="000000"/>
                </a:solidFill>
                <a:latin typeface="Gill Sans MT" panose="020B0502020104020203" pitchFamily="34" charset="0"/>
                <a:ea typeface="Times New Roman" panose="02020603050405020304" pitchFamily="18" charset="0"/>
                <a:cs typeface="GillSansMT"/>
              </a:rPr>
              <a:t>Our data show</a:t>
            </a:r>
            <a:r>
              <a:rPr lang="x-none" sz="2800" dirty="0">
                <a:solidFill>
                  <a:srgbClr val="000000"/>
                </a:solidFill>
                <a:effectLst/>
                <a:latin typeface="Gill Sans MT" panose="020B0502020104020203" pitchFamily="34" charset="0"/>
                <a:ea typeface="Times New Roman" panose="02020603050405020304" pitchFamily="18" charset="0"/>
                <a:cs typeface="GillSansMT"/>
              </a:rPr>
              <a:t> that</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after </a:t>
            </a:r>
            <a:r>
              <a:rPr lang="en-GB" sz="2800" b="1" dirty="0">
                <a:solidFill>
                  <a:srgbClr val="000000"/>
                </a:solidFill>
                <a:latin typeface="Gill Sans MT" panose="020B0502020104020203" pitchFamily="34" charset="0"/>
                <a:ea typeface="Times New Roman" panose="02020603050405020304" pitchFamily="18" charset="0"/>
                <a:cs typeface="GillSansMT"/>
              </a:rPr>
              <a:t>2069</a:t>
            </a:r>
            <a:r>
              <a:rPr lang="x-none" sz="2800" b="1"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spinal</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taps, the most</a:t>
            </a:r>
            <a:r>
              <a:rPr lang="en-US" sz="2800" dirty="0">
                <a:solidFill>
                  <a:srgbClr val="000000"/>
                </a:solidFill>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common side effect is a mild or moderate</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headache</a:t>
            </a:r>
            <a:r>
              <a:rPr lang="en-GB" sz="2800" dirty="0">
                <a:solidFill>
                  <a:srgbClr val="000000"/>
                </a:solidFill>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Only </a:t>
            </a:r>
            <a:r>
              <a:rPr lang="en-US" sz="2800" dirty="0">
                <a:solidFill>
                  <a:srgbClr val="000000"/>
                </a:solidFill>
                <a:latin typeface="Gill Sans MT" panose="020B0502020104020203" pitchFamily="34" charset="0"/>
                <a:ea typeface="Times New Roman" panose="02020603050405020304" pitchFamily="18" charset="0"/>
                <a:cs typeface="GillSansMT"/>
              </a:rPr>
              <a:t>six</a:t>
            </a:r>
            <a:r>
              <a:rPr lang="x-none" sz="2800" dirty="0">
                <a:solidFill>
                  <a:srgbClr val="000000"/>
                </a:solidFill>
                <a:effectLst/>
                <a:latin typeface="Gill Sans MT" panose="020B0502020104020203" pitchFamily="34" charset="0"/>
                <a:ea typeface="Times New Roman" panose="02020603050405020304" pitchFamily="18" charset="0"/>
                <a:cs typeface="GillSansMT"/>
              </a:rPr>
              <a:t> severe</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adverse</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event</a:t>
            </a:r>
            <a:r>
              <a:rPr lang="en-GB" sz="2800" dirty="0">
                <a:solidFill>
                  <a:srgbClr val="000000"/>
                </a:solidFill>
                <a:effectLst/>
                <a:latin typeface="Gill Sans MT" panose="020B0502020104020203" pitchFamily="34" charset="0"/>
                <a:ea typeface="Times New Roman" panose="02020603050405020304" pitchFamily="18" charset="0"/>
                <a:cs typeface="GillSansMT"/>
              </a:rPr>
              <a:t>s</a:t>
            </a:r>
            <a:r>
              <a:rPr lang="x-none" sz="2800" dirty="0">
                <a:solidFill>
                  <a:srgbClr val="000000"/>
                </a:solidFill>
                <a:effectLst/>
                <a:latin typeface="Gill Sans MT" panose="020B0502020104020203" pitchFamily="34" charset="0"/>
                <a:ea typeface="Times New Roman" panose="02020603050405020304" pitchFamily="18" charset="0"/>
                <a:cs typeface="GillSansMT"/>
              </a:rPr>
              <a:t> w</a:t>
            </a:r>
            <a:r>
              <a:rPr lang="en-GB" sz="2800" dirty="0">
                <a:solidFill>
                  <a:srgbClr val="000000"/>
                </a:solidFill>
                <a:effectLst/>
                <a:latin typeface="Gill Sans MT" panose="020B0502020104020203" pitchFamily="34" charset="0"/>
                <a:ea typeface="Times New Roman" panose="02020603050405020304" pitchFamily="18" charset="0"/>
                <a:cs typeface="GillSansMT"/>
              </a:rPr>
              <a:t>ere</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reported, corresponding</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to </a:t>
            </a:r>
            <a:r>
              <a:rPr lang="x-none" sz="2800" b="1" dirty="0">
                <a:solidFill>
                  <a:srgbClr val="000000"/>
                </a:solidFill>
                <a:effectLst/>
                <a:latin typeface="Gill Sans MT" panose="020B0502020104020203" pitchFamily="34" charset="0"/>
                <a:ea typeface="Times New Roman" panose="02020603050405020304" pitchFamily="18" charset="0"/>
                <a:cs typeface="GillSansMT"/>
              </a:rPr>
              <a:t>0.</a:t>
            </a:r>
            <a:r>
              <a:rPr lang="en-GB" sz="2800" b="1" dirty="0">
                <a:solidFill>
                  <a:srgbClr val="000000"/>
                </a:solidFill>
                <a:effectLst/>
                <a:latin typeface="Gill Sans MT" panose="020B0502020104020203" pitchFamily="34" charset="0"/>
                <a:ea typeface="Times New Roman" panose="02020603050405020304" pitchFamily="18" charset="0"/>
                <a:cs typeface="GillSansMT"/>
              </a:rPr>
              <a:t>29</a:t>
            </a:r>
            <a:r>
              <a:rPr lang="x-none" sz="2800" b="1"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of the total</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number</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of</a:t>
            </a:r>
            <a:r>
              <a:rPr lang="en-US" sz="2800" dirty="0">
                <a:solidFill>
                  <a:srgbClr val="000000"/>
                </a:solidFill>
                <a:effectLst/>
                <a:latin typeface="Gill Sans MT" panose="020B0502020104020203" pitchFamily="34" charset="0"/>
                <a:ea typeface="Times New Roman" panose="02020603050405020304" pitchFamily="18" charset="0"/>
                <a:cs typeface="GillSansMT"/>
              </a:rPr>
              <a:t> </a:t>
            </a:r>
            <a:r>
              <a:rPr lang="x-none" sz="2800" dirty="0">
                <a:solidFill>
                  <a:srgbClr val="000000"/>
                </a:solidFill>
                <a:effectLst/>
                <a:latin typeface="Gill Sans MT" panose="020B0502020104020203" pitchFamily="34" charset="0"/>
                <a:ea typeface="Times New Roman" panose="02020603050405020304" pitchFamily="18" charset="0"/>
                <a:cs typeface="GillSansMT"/>
              </a:rPr>
              <a:t>sampling visits</a:t>
            </a:r>
            <a:r>
              <a:rPr lang="en-US" sz="2800" dirty="0">
                <a:solidFill>
                  <a:srgbClr val="000000"/>
                </a:solidFill>
                <a:effectLst/>
                <a:latin typeface="Gill Sans MT" panose="020B0502020104020203" pitchFamily="34" charset="0"/>
                <a:ea typeface="Times New Roman" panose="02020603050405020304" pitchFamily="18" charset="0"/>
                <a:cs typeface="GillSansMT"/>
              </a:rPr>
              <a:t>.</a:t>
            </a:r>
          </a:p>
        </p:txBody>
      </p:sp>
      <p:grpSp>
        <p:nvGrpSpPr>
          <p:cNvPr id="13" name="Group 12">
            <a:extLst>
              <a:ext uri="{FF2B5EF4-FFF2-40B4-BE49-F238E27FC236}">
                <a16:creationId xmlns:a16="http://schemas.microsoft.com/office/drawing/2014/main" id="{3CE7E2F5-9BE3-3A47-85DC-A73240649106}"/>
              </a:ext>
            </a:extLst>
          </p:cNvPr>
          <p:cNvGrpSpPr/>
          <p:nvPr/>
        </p:nvGrpSpPr>
        <p:grpSpPr>
          <a:xfrm>
            <a:off x="9937155" y="14729555"/>
            <a:ext cx="9253250" cy="9069228"/>
            <a:chOff x="9450785" y="16127991"/>
            <a:chExt cx="11368880" cy="10527304"/>
          </a:xfrm>
        </p:grpSpPr>
        <p:sp>
          <p:nvSpPr>
            <p:cNvPr id="11" name="Flowchart: Connector 10">
              <a:extLst>
                <a:ext uri="{FF2B5EF4-FFF2-40B4-BE49-F238E27FC236}">
                  <a16:creationId xmlns:a16="http://schemas.microsoft.com/office/drawing/2014/main" id="{C69BF747-65E2-95A9-48C2-DAF7C551E957}"/>
                </a:ext>
              </a:extLst>
            </p:cNvPr>
            <p:cNvSpPr/>
            <p:nvPr/>
          </p:nvSpPr>
          <p:spPr>
            <a:xfrm>
              <a:off x="9450785" y="16127991"/>
              <a:ext cx="11368880" cy="10527304"/>
            </a:xfrm>
            <a:prstGeom prst="flowChartConnecto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lowchart: Connector 4">
              <a:extLst>
                <a:ext uri="{FF2B5EF4-FFF2-40B4-BE49-F238E27FC236}">
                  <a16:creationId xmlns:a16="http://schemas.microsoft.com/office/drawing/2014/main" id="{F794BD79-D8E8-3AB8-98AD-DAA25EB938EF}"/>
                </a:ext>
              </a:extLst>
            </p:cNvPr>
            <p:cNvSpPr/>
            <p:nvPr/>
          </p:nvSpPr>
          <p:spPr>
            <a:xfrm>
              <a:off x="10238681" y="16852625"/>
              <a:ext cx="9793088" cy="899849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227" name="Picture 38" descr="C:\Users\gowen\Documents\HDClarity\Logo\HDClarity-logo-for-light-background-2500px.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397161" y="18519362"/>
              <a:ext cx="7472955" cy="2690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80C7C5A7-939A-FC46-62F9-80830C0244F9}"/>
                </a:ext>
              </a:extLst>
            </p:cNvPr>
            <p:cNvSpPr txBox="1"/>
            <p:nvPr/>
          </p:nvSpPr>
          <p:spPr>
            <a:xfrm>
              <a:off x="10238681" y="20766951"/>
              <a:ext cx="9793086" cy="2444125"/>
            </a:xfrm>
            <a:prstGeom prst="rect">
              <a:avLst/>
            </a:prstGeom>
            <a:noFill/>
          </p:spPr>
          <p:txBody>
            <a:bodyPr wrap="square" rtlCol="0">
              <a:spAutoFit/>
            </a:bodyPr>
            <a:lstStyle/>
            <a:p>
              <a:pPr algn="ctr"/>
              <a:r>
                <a:rPr lang="en-GB" altLang="en-US" sz="3400" b="1" dirty="0">
                  <a:solidFill>
                    <a:schemeClr val="bg1">
                      <a:lumMod val="50000"/>
                    </a:schemeClr>
                  </a:solidFill>
                  <a:latin typeface="Arial" panose="020B0604020202020204" pitchFamily="34" charset="0"/>
                  <a:cs typeface="Arial" panose="020B0604020202020204" pitchFamily="34" charset="0"/>
                </a:rPr>
                <a:t>A multi-site cerebrospinal fluid collection initiative</a:t>
              </a:r>
              <a:br>
                <a:rPr lang="en-GB" altLang="en-US" sz="3400" b="1" dirty="0">
                  <a:solidFill>
                    <a:schemeClr val="bg1">
                      <a:lumMod val="50000"/>
                    </a:schemeClr>
                  </a:solidFill>
                  <a:latin typeface="Arial" panose="020B0604020202020204" pitchFamily="34" charset="0"/>
                  <a:cs typeface="Arial" panose="020B0604020202020204" pitchFamily="34" charset="0"/>
                </a:rPr>
              </a:br>
              <a:r>
                <a:rPr lang="en-GB" altLang="en-US" sz="3400" b="1" dirty="0">
                  <a:solidFill>
                    <a:schemeClr val="bg1">
                      <a:lumMod val="50000"/>
                    </a:schemeClr>
                  </a:solidFill>
                  <a:latin typeface="Arial" panose="020B0604020202020204" pitchFamily="34" charset="0"/>
                  <a:cs typeface="Arial" panose="020B0604020202020204" pitchFamily="34" charset="0"/>
                </a:rPr>
                <a:t>to facilitate therapeutic development for Huntington’s disease</a:t>
              </a:r>
              <a:endParaRPr lang="en-GB" sz="3400" dirty="0">
                <a:solidFill>
                  <a:schemeClr val="bg1">
                    <a:lumMod val="50000"/>
                  </a:schemeClr>
                </a:solidFill>
              </a:endParaRPr>
            </a:p>
          </p:txBody>
        </p:sp>
      </p:grpSp>
      <p:sp>
        <p:nvSpPr>
          <p:cNvPr id="44" name="TextBox 43">
            <a:extLst>
              <a:ext uri="{FF2B5EF4-FFF2-40B4-BE49-F238E27FC236}">
                <a16:creationId xmlns:a16="http://schemas.microsoft.com/office/drawing/2014/main" id="{1A69A938-D686-8858-3509-460470F9FC3D}"/>
              </a:ext>
            </a:extLst>
          </p:cNvPr>
          <p:cNvSpPr txBox="1"/>
          <p:nvPr/>
        </p:nvSpPr>
        <p:spPr>
          <a:xfrm>
            <a:off x="17989703" y="11376616"/>
            <a:ext cx="13634528" cy="523220"/>
          </a:xfrm>
          <a:prstGeom prst="rect">
            <a:avLst/>
          </a:prstGeom>
          <a:noFill/>
        </p:spPr>
        <p:txBody>
          <a:bodyPr wrap="square" rtlCol="0">
            <a:spAutoFit/>
          </a:bodyPr>
          <a:lstStyle/>
          <a:p>
            <a:r>
              <a:rPr lang="en-GB" sz="2800" dirty="0">
                <a:latin typeface="Gill Sans MT" panose="020B0502020104020203" pitchFamily="34" charset="0"/>
              </a:rPr>
              <a:t>There is 10-14 months between annual Screening Visits.</a:t>
            </a:r>
          </a:p>
        </p:txBody>
      </p:sp>
      <p:sp>
        <p:nvSpPr>
          <p:cNvPr id="25" name="Flowchart: Connector 24">
            <a:extLst>
              <a:ext uri="{FF2B5EF4-FFF2-40B4-BE49-F238E27FC236}">
                <a16:creationId xmlns:a16="http://schemas.microsoft.com/office/drawing/2014/main" id="{C2A3A595-A377-B048-F6AD-623E362C525E}"/>
              </a:ext>
            </a:extLst>
          </p:cNvPr>
          <p:cNvSpPr/>
          <p:nvPr/>
        </p:nvSpPr>
        <p:spPr>
          <a:xfrm>
            <a:off x="6048723" y="29058975"/>
            <a:ext cx="68400" cy="68400"/>
          </a:xfrm>
          <a:prstGeom prst="flowChartConnector">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algn="l" defTabSz="4175125" rtl="0" eaLnBrk="0" fontAlgn="base" hangingPunct="0">
              <a:spcBef>
                <a:spcPct val="0"/>
              </a:spcBef>
              <a:spcAft>
                <a:spcPct val="0"/>
              </a:spcAft>
              <a:defRPr sz="8300" kern="1200">
                <a:solidFill>
                  <a:schemeClr val="lt1"/>
                </a:solidFill>
                <a:latin typeface="+mn-lt"/>
                <a:ea typeface="+mn-ea"/>
                <a:cs typeface="+mn-cs"/>
              </a:defRPr>
            </a:lvl1pPr>
            <a:lvl2pPr marL="2087563" indent="-1630363" algn="l" defTabSz="4175125" rtl="0" eaLnBrk="0" fontAlgn="base" hangingPunct="0">
              <a:spcBef>
                <a:spcPct val="0"/>
              </a:spcBef>
              <a:spcAft>
                <a:spcPct val="0"/>
              </a:spcAft>
              <a:defRPr sz="8300" kern="1200">
                <a:solidFill>
                  <a:schemeClr val="lt1"/>
                </a:solidFill>
                <a:latin typeface="+mn-lt"/>
                <a:ea typeface="+mn-ea"/>
                <a:cs typeface="+mn-cs"/>
              </a:defRPr>
            </a:lvl2pPr>
            <a:lvl3pPr marL="4175125" indent="-3260725" algn="l" defTabSz="4175125" rtl="0" eaLnBrk="0" fontAlgn="base" hangingPunct="0">
              <a:spcBef>
                <a:spcPct val="0"/>
              </a:spcBef>
              <a:spcAft>
                <a:spcPct val="0"/>
              </a:spcAft>
              <a:defRPr sz="8300" kern="1200">
                <a:solidFill>
                  <a:schemeClr val="lt1"/>
                </a:solidFill>
                <a:latin typeface="+mn-lt"/>
                <a:ea typeface="+mn-ea"/>
                <a:cs typeface="+mn-cs"/>
              </a:defRPr>
            </a:lvl3pPr>
            <a:lvl4pPr marL="6264275" indent="-4892675" algn="l" defTabSz="4175125" rtl="0" eaLnBrk="0" fontAlgn="base" hangingPunct="0">
              <a:spcBef>
                <a:spcPct val="0"/>
              </a:spcBef>
              <a:spcAft>
                <a:spcPct val="0"/>
              </a:spcAft>
              <a:defRPr sz="8300" kern="1200">
                <a:solidFill>
                  <a:schemeClr val="lt1"/>
                </a:solidFill>
                <a:latin typeface="+mn-lt"/>
                <a:ea typeface="+mn-ea"/>
                <a:cs typeface="+mn-cs"/>
              </a:defRPr>
            </a:lvl4pPr>
            <a:lvl5pPr marL="8351838" indent="-6523038" algn="l" defTabSz="4175125" rtl="0" eaLnBrk="0" fontAlgn="base" hangingPunct="0">
              <a:spcBef>
                <a:spcPct val="0"/>
              </a:spcBef>
              <a:spcAft>
                <a:spcPct val="0"/>
              </a:spcAft>
              <a:defRPr sz="8300" kern="1200">
                <a:solidFill>
                  <a:schemeClr val="lt1"/>
                </a:solidFill>
                <a:latin typeface="+mn-lt"/>
                <a:ea typeface="+mn-ea"/>
                <a:cs typeface="+mn-cs"/>
              </a:defRPr>
            </a:lvl5pPr>
            <a:lvl6pPr marL="2286000" algn="l" defTabSz="914400" rtl="0" eaLnBrk="1" latinLnBrk="0" hangingPunct="1">
              <a:defRPr sz="8300" kern="1200">
                <a:solidFill>
                  <a:schemeClr val="lt1"/>
                </a:solidFill>
                <a:latin typeface="+mn-lt"/>
                <a:ea typeface="+mn-ea"/>
                <a:cs typeface="+mn-cs"/>
              </a:defRPr>
            </a:lvl6pPr>
            <a:lvl7pPr marL="2743200" algn="l" defTabSz="914400" rtl="0" eaLnBrk="1" latinLnBrk="0" hangingPunct="1">
              <a:defRPr sz="8300" kern="1200">
                <a:solidFill>
                  <a:schemeClr val="lt1"/>
                </a:solidFill>
                <a:latin typeface="+mn-lt"/>
                <a:ea typeface="+mn-ea"/>
                <a:cs typeface="+mn-cs"/>
              </a:defRPr>
            </a:lvl7pPr>
            <a:lvl8pPr marL="3200400" algn="l" defTabSz="914400" rtl="0" eaLnBrk="1" latinLnBrk="0" hangingPunct="1">
              <a:defRPr sz="8300" kern="1200">
                <a:solidFill>
                  <a:schemeClr val="lt1"/>
                </a:solidFill>
                <a:latin typeface="+mn-lt"/>
                <a:ea typeface="+mn-ea"/>
                <a:cs typeface="+mn-cs"/>
              </a:defRPr>
            </a:lvl8pPr>
            <a:lvl9pPr marL="3657600" algn="l" defTabSz="914400" rtl="0" eaLnBrk="1" latinLnBrk="0" hangingPunct="1">
              <a:defRPr sz="8300" kern="1200">
                <a:solidFill>
                  <a:schemeClr val="lt1"/>
                </a:solidFill>
                <a:latin typeface="+mn-lt"/>
                <a:ea typeface="+mn-ea"/>
                <a:cs typeface="+mn-cs"/>
              </a:defRPr>
            </a:lvl9pPr>
          </a:lstStyle>
          <a:p>
            <a:pPr algn="ctr"/>
            <a:endParaRPr lang="en-GB"/>
          </a:p>
        </p:txBody>
      </p:sp>
      <p:sp>
        <p:nvSpPr>
          <p:cNvPr id="36" name="TextBox 35">
            <a:extLst>
              <a:ext uri="{FF2B5EF4-FFF2-40B4-BE49-F238E27FC236}">
                <a16:creationId xmlns:a16="http://schemas.microsoft.com/office/drawing/2014/main" id="{687DD1FD-FB2A-FCD8-A553-9A115CF4FF4B}"/>
              </a:ext>
            </a:extLst>
          </p:cNvPr>
          <p:cNvSpPr txBox="1"/>
          <p:nvPr/>
        </p:nvSpPr>
        <p:spPr>
          <a:xfrm>
            <a:off x="1062997" y="37096450"/>
            <a:ext cx="27922693" cy="2616101"/>
          </a:xfrm>
          <a:prstGeom prst="rect">
            <a:avLst/>
          </a:prstGeom>
          <a:noFill/>
        </p:spPr>
        <p:txBody>
          <a:bodyPr wrap="square" rtlCol="0">
            <a:spAutoFit/>
          </a:bodyPr>
          <a:lstStyle/>
          <a:p>
            <a:pPr lvl="0"/>
            <a:r>
              <a:rPr lang="en-US" sz="2400" dirty="0">
                <a:latin typeface="GillSansMT"/>
              </a:rPr>
              <a:t>1. A </a:t>
            </a:r>
            <a:r>
              <a:rPr lang="en-US" sz="2400" dirty="0" err="1">
                <a:latin typeface="GillSansMT"/>
              </a:rPr>
              <a:t>harmonised</a:t>
            </a:r>
            <a:r>
              <a:rPr lang="en-US" sz="2400" dirty="0">
                <a:latin typeface="GillSansMT"/>
              </a:rPr>
              <a:t> </a:t>
            </a:r>
            <a:r>
              <a:rPr lang="en-US" sz="2400" dirty="0" err="1">
                <a:latin typeface="GillSansMT"/>
              </a:rPr>
              <a:t>NfL</a:t>
            </a:r>
            <a:r>
              <a:rPr lang="en-US" sz="2400" dirty="0">
                <a:latin typeface="GillSansMT"/>
              </a:rPr>
              <a:t> dataset across Enroll-HD, Track-HD, </a:t>
            </a:r>
            <a:r>
              <a:rPr lang="en-US" sz="2400" dirty="0" err="1">
                <a:latin typeface="GillSansMT"/>
              </a:rPr>
              <a:t>TrackOn</a:t>
            </a:r>
            <a:r>
              <a:rPr lang="en-US" sz="2400" dirty="0">
                <a:latin typeface="GillSansMT"/>
              </a:rPr>
              <a:t>-HD and </a:t>
            </a:r>
            <a:r>
              <a:rPr lang="en-US" sz="2400" dirty="0" err="1">
                <a:latin typeface="GillSansMT"/>
              </a:rPr>
              <a:t>HDClarity</a:t>
            </a:r>
            <a:r>
              <a:rPr lang="en-US" sz="2400" dirty="0">
                <a:latin typeface="GillSansMT"/>
              </a:rPr>
              <a:t> using the IVD grade </a:t>
            </a:r>
            <a:r>
              <a:rPr lang="en-US" sz="2400" dirty="0" err="1">
                <a:latin typeface="GillSansMT"/>
              </a:rPr>
              <a:t>Elecsys</a:t>
            </a:r>
            <a:r>
              <a:rPr lang="en-US" sz="2400" dirty="0">
                <a:latin typeface="GillSansMT"/>
              </a:rPr>
              <a:t>® </a:t>
            </a:r>
            <a:r>
              <a:rPr lang="en-US" sz="2400" dirty="0" err="1">
                <a:latin typeface="GillSansMT"/>
              </a:rPr>
              <a:t>NfL</a:t>
            </a:r>
            <a:r>
              <a:rPr lang="en-US" sz="2400" dirty="0">
                <a:latin typeface="GillSansMT"/>
              </a:rPr>
              <a:t> assay. Eve </a:t>
            </a:r>
            <a:r>
              <a:rPr lang="en-US" sz="2400" dirty="0" err="1">
                <a:latin typeface="GillSansMT"/>
              </a:rPr>
              <a:t>Tasiudi</a:t>
            </a:r>
            <a:r>
              <a:rPr lang="en-US" sz="2400" dirty="0">
                <a:latin typeface="GillSansMT"/>
              </a:rPr>
              <a:t>, Laura Zingaretti, Marcelo Boareto, Natallia Kalinava, Arun Karpur, Sabine Sellner, Luanna Dixson, Isabelle Schrurs, Nazia Maroof, Peter McColgan, Hilary Wilkinson, and David J. Hawellek</a:t>
            </a:r>
          </a:p>
          <a:p>
            <a:r>
              <a:rPr lang="en-US" sz="2400" dirty="0">
                <a:latin typeface="GillSansMT"/>
              </a:rPr>
              <a:t> 2. CSF and Plasma Extracellular Vesicle Proteins as Potential Biomarkers in Huntington’s Disease. Chrisovalantis Papadopoulos, Mari J. Aaltonen, Thomas Wild, Carleen Kluger, Denise Hartung, Hilary Wilkinson, Jim Rosinski, Thomas F. Vogt, and Ramee Lee</a:t>
            </a:r>
          </a:p>
          <a:p>
            <a:r>
              <a:rPr lang="en-US" sz="2400" dirty="0">
                <a:latin typeface="GillSansMT"/>
              </a:rPr>
              <a:t> 3. Exploratory analysis of PENK and PDYN as early markers of HD onset and progression. Julien Peladan, Kirsten Kuhlbrodt, Kinga Yang, Kristin Flechtner, Barbara Baldo, Jatin Vaidya, Jim Mills, Jeffrey Long, Monica Chu, Carmen Fernandez-Metzler, Todd Herbst, Arun Karpur, Hilary Wilkinson, Liliana Menalled, Balajee Somalinga, and Edith Monteagudo</a:t>
            </a:r>
          </a:p>
          <a:p>
            <a:r>
              <a:rPr lang="en-US" sz="2000" dirty="0"/>
              <a:t> </a:t>
            </a:r>
          </a:p>
        </p:txBody>
      </p:sp>
    </p:spTree>
    <p:extLst>
      <p:ext uri="{BB962C8B-B14F-4D97-AF65-F5344CB8AC3E}">
        <p14:creationId xmlns:p14="http://schemas.microsoft.com/office/powerpoint/2010/main" val="266147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1faf88fe-a998-4c5b-93c9-210a11d9a5c2}" enabled="0" method="" siteId="{1faf88fe-a998-4c5b-93c9-210a11d9a5c2}" removed="1"/>
</clbl:labelList>
</file>

<file path=docProps/app.xml><?xml version="1.0" encoding="utf-8"?>
<Properties xmlns="http://schemas.openxmlformats.org/officeDocument/2006/extended-properties" xmlns:vt="http://schemas.openxmlformats.org/officeDocument/2006/docPropsVTypes">
  <TotalTime>2564</TotalTime>
  <Words>1035</Words>
  <Application>Microsoft Office PowerPoint</Application>
  <PresentationFormat>Custom</PresentationFormat>
  <Paragraphs>223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Gill Sans MT</vt:lpstr>
      <vt:lpstr>GillSansMT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multi-site cerebrospinal fluid collection initiative to facilitate therapeutic development for Huntington’s disease</dc:title>
  <dc:creator>Ed Wild</dc:creator>
  <cp:lastModifiedBy>Hilary Wilkinson</cp:lastModifiedBy>
  <cp:revision>320</cp:revision>
  <cp:lastPrinted>2018-05-04T21:40:51Z</cp:lastPrinted>
  <dcterms:created xsi:type="dcterms:W3CDTF">2016-01-13T11:02:58Z</dcterms:created>
  <dcterms:modified xsi:type="dcterms:W3CDTF">2026-02-13T18:12:10Z</dcterms:modified>
</cp:coreProperties>
</file>