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43463" cy="42845038"/>
  <p:notesSz cx="7010400" cy="9296400"/>
  <p:defaultTextStyle>
    <a:defPPr>
      <a:defRPr lang="en-US"/>
    </a:defPPr>
    <a:lvl1pPr algn="l" defTabSz="4175125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087563" indent="-1630363" algn="l" defTabSz="4175125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175125" indent="-3260725" algn="l" defTabSz="4175125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264275" indent="-4892675" algn="l" defTabSz="4175125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351838" indent="-6523038" algn="l" defTabSz="4175125" rtl="0" eaLnBrk="0" fontAlgn="base" hangingPunct="0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95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182D97-55D8-29D8-67CC-5A0612C5391B}" name="Owen, Gail" initials="OG" userId="S::skaagow@ucl.ac.uk::efd3e10f-8e13-4a48-83fe-ee4d6bba127f" providerId="AD"/>
  <p188:author id="{ED0ADDB1-0D96-E8F4-AE5E-2F4BD8700C1B}" name="Elena Pak" initials="EP" userId="S::elena.pak@chdifoundation.org::f435497a-3d22-47f9-affc-acf7ac9cf8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Noble" initials="SN" lastIdx="20" clrIdx="0">
    <p:extLst>
      <p:ext uri="{19B8F6BF-5375-455C-9EA6-DF929625EA0E}">
        <p15:presenceInfo xmlns:p15="http://schemas.microsoft.com/office/powerpoint/2012/main" userId="Simon Noble" providerId="None"/>
      </p:ext>
    </p:extLst>
  </p:cmAuthor>
  <p:cmAuthor id="2" name="Elena Pak" initials="EP" lastIdx="0" clrIdx="1">
    <p:extLst>
      <p:ext uri="{19B8F6BF-5375-455C-9EA6-DF929625EA0E}">
        <p15:presenceInfo xmlns:p15="http://schemas.microsoft.com/office/powerpoint/2012/main" userId="Elena P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5EDF7"/>
    <a:srgbClr val="D1F3FB"/>
    <a:srgbClr val="D4F4F8"/>
    <a:srgbClr val="CCECFF"/>
    <a:srgbClr val="CCFFCC"/>
    <a:srgbClr val="C5C5C5"/>
    <a:srgbClr val="5C9B55"/>
    <a:srgbClr val="FF9900"/>
    <a:srgbClr val="D9F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9" autoAdjust="0"/>
    <p:restoredTop sz="95646" autoAdjust="0"/>
  </p:normalViewPr>
  <p:slideViewPr>
    <p:cSldViewPr>
      <p:cViewPr>
        <p:scale>
          <a:sx n="50" d="100"/>
          <a:sy n="50" d="100"/>
        </p:scale>
        <p:origin x="588" y="-6978"/>
      </p:cViewPr>
      <p:guideLst>
        <p:guide orient="horz" pos="13495"/>
        <p:guide pos="9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w\skaagow\Documents\recruitmen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/>
              <a:t>Total HDClarity Visits per Site</a:t>
            </a:r>
          </a:p>
          <a:p>
            <a:pPr>
              <a:defRPr sz="2000" b="1"/>
            </a:pPr>
            <a:r>
              <a:rPr lang="en-GB" sz="2000" b="1" i="1"/>
              <a:t>Baseline and Longitudinal Visits Included</a:t>
            </a:r>
          </a:p>
        </c:rich>
      </c:tx>
      <c:layout>
        <c:manualLayout>
          <c:xMode val="edge"/>
          <c:yMode val="edge"/>
          <c:x val="0.23146473976390408"/>
          <c:y val="9.22428953407032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Screening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Sheet2!$B$4:$B$36</c:f>
              <c:strCache>
                <c:ptCount val="33"/>
                <c:pt idx="0">
                  <c:v>NorthBristolTrust</c:v>
                </c:pt>
                <c:pt idx="1">
                  <c:v>WaltonCtrFounTrust </c:v>
                </c:pt>
                <c:pt idx="2">
                  <c:v>AssocBioCruces</c:v>
                </c:pt>
                <c:pt idx="3">
                  <c:v>TechnischeUnivDresden</c:v>
                </c:pt>
                <c:pt idx="4">
                  <c:v>UnivOtago</c:v>
                </c:pt>
                <c:pt idx="5">
                  <c:v>CardiffUniv </c:v>
                </c:pt>
                <c:pt idx="6">
                  <c:v>InstPsychandNeuro </c:v>
                </c:pt>
                <c:pt idx="7">
                  <c:v>OttawaHosp</c:v>
                </c:pt>
                <c:pt idx="8">
                  <c:v>WakeForestUniv </c:v>
                </c:pt>
                <c:pt idx="9">
                  <c:v>FondIRCCSCaBesta </c:v>
                </c:pt>
                <c:pt idx="10">
                  <c:v>FifeHealthBoard </c:v>
                </c:pt>
                <c:pt idx="11">
                  <c:v>PlyHospNHSTrust </c:v>
                </c:pt>
                <c:pt idx="12">
                  <c:v>UnivCambridge </c:v>
                </c:pt>
                <c:pt idx="13">
                  <c:v>UnivTexasHlthCntrHous </c:v>
                </c:pt>
                <c:pt idx="14">
                  <c:v>GeorgetownUniv </c:v>
                </c:pt>
                <c:pt idx="15">
                  <c:v>StGeorgeHealthTrust </c:v>
                </c:pt>
                <c:pt idx="16">
                  <c:v>VanderbiltUnivMedCtr </c:v>
                </c:pt>
                <c:pt idx="17">
                  <c:v>HospCreuSantPau </c:v>
                </c:pt>
                <c:pt idx="18">
                  <c:v>RoyalDevExetFounTrst </c:v>
                </c:pt>
                <c:pt idx="19">
                  <c:v>UnivBritishCol </c:v>
                </c:pt>
                <c:pt idx="20">
                  <c:v>OxfordUnivHospTrust </c:v>
                </c:pt>
                <c:pt idx="21">
                  <c:v>UnivHospErlangen </c:v>
                </c:pt>
                <c:pt idx="22">
                  <c:v>GreatGlasgowHealthBoard </c:v>
                </c:pt>
                <c:pt idx="23">
                  <c:v>UnivColLondon</c:v>
                </c:pt>
                <c:pt idx="24">
                  <c:v>CatholicClinic</c:v>
                </c:pt>
                <c:pt idx="25">
                  <c:v>BirmSolNHSFounTrust </c:v>
                </c:pt>
                <c:pt idx="26">
                  <c:v>LeedsTeachHospTrust </c:v>
                </c:pt>
                <c:pt idx="27">
                  <c:v>JohnHopUniv  </c:v>
                </c:pt>
                <c:pt idx="28">
                  <c:v>Cenexel</c:v>
                </c:pt>
                <c:pt idx="29">
                  <c:v>LegaItalRiceHunt </c:v>
                </c:pt>
                <c:pt idx="30">
                  <c:v>UnivHospUlm </c:v>
                </c:pt>
                <c:pt idx="31">
                  <c:v>CenterMovDis </c:v>
                </c:pt>
                <c:pt idx="32">
                  <c:v>GeorgeHuntingtonInst </c:v>
                </c:pt>
              </c:strCache>
            </c:strRef>
          </c:cat>
          <c:val>
            <c:numRef>
              <c:f>Sheet2!$C$4:$C$36</c:f>
              <c:numCache>
                <c:formatCode>General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8</c:v>
                </c:pt>
                <c:pt idx="13">
                  <c:v>12</c:v>
                </c:pt>
                <c:pt idx="14">
                  <c:v>14</c:v>
                </c:pt>
                <c:pt idx="15">
                  <c:v>15</c:v>
                </c:pt>
                <c:pt idx="16">
                  <c:v>14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20</c:v>
                </c:pt>
                <c:pt idx="24">
                  <c:v>32</c:v>
                </c:pt>
                <c:pt idx="25">
                  <c:v>37</c:v>
                </c:pt>
                <c:pt idx="26">
                  <c:v>41</c:v>
                </c:pt>
                <c:pt idx="27">
                  <c:v>42</c:v>
                </c:pt>
                <c:pt idx="28">
                  <c:v>45</c:v>
                </c:pt>
                <c:pt idx="29">
                  <c:v>61</c:v>
                </c:pt>
                <c:pt idx="30">
                  <c:v>68</c:v>
                </c:pt>
                <c:pt idx="31">
                  <c:v>100</c:v>
                </c:pt>
                <c:pt idx="32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1-424B-B6CE-F2CAB73EDA68}"/>
            </c:ext>
          </c:extLst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Sampling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Sheet2!$B$4:$B$36</c:f>
              <c:strCache>
                <c:ptCount val="33"/>
                <c:pt idx="0">
                  <c:v>NorthBristolTrust</c:v>
                </c:pt>
                <c:pt idx="1">
                  <c:v>WaltonCtrFounTrust </c:v>
                </c:pt>
                <c:pt idx="2">
                  <c:v>AssocBioCruces</c:v>
                </c:pt>
                <c:pt idx="3">
                  <c:v>TechnischeUnivDresden</c:v>
                </c:pt>
                <c:pt idx="4">
                  <c:v>UnivOtago</c:v>
                </c:pt>
                <c:pt idx="5">
                  <c:v>CardiffUniv </c:v>
                </c:pt>
                <c:pt idx="6">
                  <c:v>InstPsychandNeuro </c:v>
                </c:pt>
                <c:pt idx="7">
                  <c:v>OttawaHosp</c:v>
                </c:pt>
                <c:pt idx="8">
                  <c:v>WakeForestUniv </c:v>
                </c:pt>
                <c:pt idx="9">
                  <c:v>FondIRCCSCaBesta </c:v>
                </c:pt>
                <c:pt idx="10">
                  <c:v>FifeHealthBoard </c:v>
                </c:pt>
                <c:pt idx="11">
                  <c:v>PlyHospNHSTrust </c:v>
                </c:pt>
                <c:pt idx="12">
                  <c:v>UnivCambridge </c:v>
                </c:pt>
                <c:pt idx="13">
                  <c:v>UnivTexasHlthCntrHous </c:v>
                </c:pt>
                <c:pt idx="14">
                  <c:v>GeorgetownUniv </c:v>
                </c:pt>
                <c:pt idx="15">
                  <c:v>StGeorgeHealthTrust </c:v>
                </c:pt>
                <c:pt idx="16">
                  <c:v>VanderbiltUnivMedCtr </c:v>
                </c:pt>
                <c:pt idx="17">
                  <c:v>HospCreuSantPau </c:v>
                </c:pt>
                <c:pt idx="18">
                  <c:v>RoyalDevExetFounTrst </c:v>
                </c:pt>
                <c:pt idx="19">
                  <c:v>UnivBritishCol </c:v>
                </c:pt>
                <c:pt idx="20">
                  <c:v>OxfordUnivHospTrust </c:v>
                </c:pt>
                <c:pt idx="21">
                  <c:v>UnivHospErlangen </c:v>
                </c:pt>
                <c:pt idx="22">
                  <c:v>GreatGlasgowHealthBoard </c:v>
                </c:pt>
                <c:pt idx="23">
                  <c:v>UnivColLondon</c:v>
                </c:pt>
                <c:pt idx="24">
                  <c:v>CatholicClinic</c:v>
                </c:pt>
                <c:pt idx="25">
                  <c:v>BirmSolNHSFounTrust </c:v>
                </c:pt>
                <c:pt idx="26">
                  <c:v>LeedsTeachHospTrust </c:v>
                </c:pt>
                <c:pt idx="27">
                  <c:v>JohnHopUniv  </c:v>
                </c:pt>
                <c:pt idx="28">
                  <c:v>Cenexel</c:v>
                </c:pt>
                <c:pt idx="29">
                  <c:v>LegaItalRiceHunt </c:v>
                </c:pt>
                <c:pt idx="30">
                  <c:v>UnivHospUlm </c:v>
                </c:pt>
                <c:pt idx="31">
                  <c:v>CenterMovDis </c:v>
                </c:pt>
                <c:pt idx="32">
                  <c:v>GeorgeHuntingtonInst </c:v>
                </c:pt>
              </c:strCache>
            </c:strRef>
          </c:cat>
          <c:val>
            <c:numRef>
              <c:f>Sheet2!$D$4:$D$36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6</c:v>
                </c:pt>
                <c:pt idx="13">
                  <c:v>11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14</c:v>
                </c:pt>
                <c:pt idx="20">
                  <c:v>14</c:v>
                </c:pt>
                <c:pt idx="21">
                  <c:v>16</c:v>
                </c:pt>
                <c:pt idx="22">
                  <c:v>14</c:v>
                </c:pt>
                <c:pt idx="23">
                  <c:v>20</c:v>
                </c:pt>
                <c:pt idx="24">
                  <c:v>27</c:v>
                </c:pt>
                <c:pt idx="25">
                  <c:v>31</c:v>
                </c:pt>
                <c:pt idx="26">
                  <c:v>39</c:v>
                </c:pt>
                <c:pt idx="27">
                  <c:v>39</c:v>
                </c:pt>
                <c:pt idx="28">
                  <c:v>44</c:v>
                </c:pt>
                <c:pt idx="29">
                  <c:v>45</c:v>
                </c:pt>
                <c:pt idx="30">
                  <c:v>63</c:v>
                </c:pt>
                <c:pt idx="31">
                  <c:v>93</c:v>
                </c:pt>
                <c:pt idx="32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1-424B-B6CE-F2CAB73EDA68}"/>
            </c:ext>
          </c:extLst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RPT Sampling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Sheet2!$B$4:$B$36</c:f>
              <c:strCache>
                <c:ptCount val="33"/>
                <c:pt idx="0">
                  <c:v>NorthBristolTrust</c:v>
                </c:pt>
                <c:pt idx="1">
                  <c:v>WaltonCtrFounTrust </c:v>
                </c:pt>
                <c:pt idx="2">
                  <c:v>AssocBioCruces</c:v>
                </c:pt>
                <c:pt idx="3">
                  <c:v>TechnischeUnivDresden</c:v>
                </c:pt>
                <c:pt idx="4">
                  <c:v>UnivOtago</c:v>
                </c:pt>
                <c:pt idx="5">
                  <c:v>CardiffUniv </c:v>
                </c:pt>
                <c:pt idx="6">
                  <c:v>InstPsychandNeuro </c:v>
                </c:pt>
                <c:pt idx="7">
                  <c:v>OttawaHosp</c:v>
                </c:pt>
                <c:pt idx="8">
                  <c:v>WakeForestUniv </c:v>
                </c:pt>
                <c:pt idx="9">
                  <c:v>FondIRCCSCaBesta </c:v>
                </c:pt>
                <c:pt idx="10">
                  <c:v>FifeHealthBoard </c:v>
                </c:pt>
                <c:pt idx="11">
                  <c:v>PlyHospNHSTrust </c:v>
                </c:pt>
                <c:pt idx="12">
                  <c:v>UnivCambridge </c:v>
                </c:pt>
                <c:pt idx="13">
                  <c:v>UnivTexasHlthCntrHous </c:v>
                </c:pt>
                <c:pt idx="14">
                  <c:v>GeorgetownUniv </c:v>
                </c:pt>
                <c:pt idx="15">
                  <c:v>StGeorgeHealthTrust </c:v>
                </c:pt>
                <c:pt idx="16">
                  <c:v>VanderbiltUnivMedCtr </c:v>
                </c:pt>
                <c:pt idx="17">
                  <c:v>HospCreuSantPau </c:v>
                </c:pt>
                <c:pt idx="18">
                  <c:v>RoyalDevExetFounTrst </c:v>
                </c:pt>
                <c:pt idx="19">
                  <c:v>UnivBritishCol </c:v>
                </c:pt>
                <c:pt idx="20">
                  <c:v>OxfordUnivHospTrust </c:v>
                </c:pt>
                <c:pt idx="21">
                  <c:v>UnivHospErlangen </c:v>
                </c:pt>
                <c:pt idx="22">
                  <c:v>GreatGlasgowHealthBoard </c:v>
                </c:pt>
                <c:pt idx="23">
                  <c:v>UnivColLondon</c:v>
                </c:pt>
                <c:pt idx="24">
                  <c:v>CatholicClinic</c:v>
                </c:pt>
                <c:pt idx="25">
                  <c:v>BirmSolNHSFounTrust </c:v>
                </c:pt>
                <c:pt idx="26">
                  <c:v>LeedsTeachHospTrust </c:v>
                </c:pt>
                <c:pt idx="27">
                  <c:v>JohnHopUniv  </c:v>
                </c:pt>
                <c:pt idx="28">
                  <c:v>Cenexel</c:v>
                </c:pt>
                <c:pt idx="29">
                  <c:v>LegaItalRiceHunt </c:v>
                </c:pt>
                <c:pt idx="30">
                  <c:v>UnivHospUlm </c:v>
                </c:pt>
                <c:pt idx="31">
                  <c:v>CenterMovDis </c:v>
                </c:pt>
                <c:pt idx="32">
                  <c:v>GeorgeHuntingtonInst </c:v>
                </c:pt>
              </c:strCache>
            </c:strRef>
          </c:cat>
          <c:val>
            <c:numRef>
              <c:f>Sheet2!$E$4:$E$36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6</c:v>
                </c:pt>
                <c:pt idx="23">
                  <c:v>4</c:v>
                </c:pt>
                <c:pt idx="24">
                  <c:v>3</c:v>
                </c:pt>
                <c:pt idx="25">
                  <c:v>9</c:v>
                </c:pt>
                <c:pt idx="26">
                  <c:v>0</c:v>
                </c:pt>
                <c:pt idx="27">
                  <c:v>5</c:v>
                </c:pt>
                <c:pt idx="28">
                  <c:v>1</c:v>
                </c:pt>
                <c:pt idx="29">
                  <c:v>2</c:v>
                </c:pt>
                <c:pt idx="30">
                  <c:v>8</c:v>
                </c:pt>
                <c:pt idx="31">
                  <c:v>31</c:v>
                </c:pt>
                <c:pt idx="3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81-424B-B6CE-F2CAB73ED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782373727"/>
        <c:axId val="782375647"/>
      </c:barChart>
      <c:catAx>
        <c:axId val="78237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2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375647"/>
        <c:crosses val="autoZero"/>
        <c:auto val="1"/>
        <c:lblAlgn val="ctr"/>
        <c:lblOffset val="100"/>
        <c:noMultiLvlLbl val="0"/>
      </c:catAx>
      <c:valAx>
        <c:axId val="78237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Total Number of Visits</a:t>
                </a:r>
              </a:p>
            </c:rich>
          </c:tx>
          <c:layout>
            <c:manualLayout>
              <c:xMode val="edge"/>
              <c:yMode val="edge"/>
              <c:x val="1.2298555173969479E-2"/>
              <c:y val="0.254990422520478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37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13896471585678"/>
          <c:y val="0.15955525192366782"/>
          <c:w val="0.58572123218449579"/>
          <c:h val="6.4113751845431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0.41768</cdr:x>
      <cdr:y>0.91753</cdr:y>
    </cdr:from>
    <cdr:to>
      <cdr:x>0.59988</cdr:x>
      <cdr:y>0.98022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28CF90-6A5B-0E32-D301-65759762BBA2}"/>
            </a:ext>
          </a:extLst>
        </cdr:cNvPr>
        <cdr:cNvSpPr txBox="1"/>
      </cdr:nvSpPr>
      <cdr:spPr>
        <a:xfrm xmlns:a="http://schemas.openxmlformats.org/drawingml/2006/main">
          <a:off x="2096249" y="3067050"/>
          <a:ext cx="9144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GB" sz="2000" b="1" dirty="0"/>
            <a:t>Clinical</a:t>
          </a:r>
          <a:r>
            <a:rPr lang="en-GB" sz="2000" b="1" baseline="0" dirty="0"/>
            <a:t> Site</a:t>
          </a:r>
          <a:endParaRPr lang="en-GB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6174B8-78B3-4686-9961-A2D44AB3A2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71B7C-78EC-44BA-ADEE-9EA1A2D9AC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535CFF-8940-4D97-912A-7BC70BE74913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06763-EAE0-40CB-B943-2E91EB85DE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83C76-680F-4BB9-9F3C-51C0EE5F4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B48C94-34FB-4ED3-8FAE-79FCA666AC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890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34EF3-ADCF-4564-A68E-380C24410A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5B049-4513-4C7C-9737-45C90CC1F9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029B69-5581-40E9-9138-76E94514E698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62DB3C-0AD8-4EE9-8348-5569207F1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696913"/>
            <a:ext cx="24606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C9FF9A-3C10-4FBE-8FA5-9B00CFB93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96C5B-F935-4C5B-A6F5-F2ACCA8190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23D03-723A-43C9-A0ED-7F4A2FB6F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CC4411-C8DE-4BF3-8FCD-00FE030DB6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755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A97944-9DCD-4D1D-8656-6741DDDB086A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2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6332-C872-4183-91E9-E047AFEA307B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750F-26DC-4DF6-8F67-2F6E0DEE12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804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2CC6-33D4-4EC7-BBB1-466E34411533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FF1A-16A7-4AB4-8BE0-53A1C64E70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52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44882" y="2291024"/>
            <a:ext cx="5103587" cy="487362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4133" y="2291024"/>
            <a:ext cx="14806698" cy="487362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1621-CEE1-44D6-86DA-FCA45A95CBB2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AF25-0222-442B-B532-D85AB9A31F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9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0DB3-A56D-4A69-805C-CE8655B5F200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9EE6-DFC5-4C2B-91D6-B6FA8D497E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054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27" y="27531906"/>
            <a:ext cx="25706943" cy="850950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027" y="18159561"/>
            <a:ext cx="25706943" cy="937234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7635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3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8B4E-E7C8-49E0-B45F-E5C51343A653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E492-C8E6-4612-804A-C8C4C04A4C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3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4133" y="13329570"/>
            <a:ext cx="9955141" cy="37697687"/>
          </a:xfrm>
        </p:spPr>
        <p:txBody>
          <a:bodyPr/>
          <a:lstStyle>
            <a:lvl1pPr>
              <a:defRPr sz="12900"/>
            </a:lvl1pPr>
            <a:lvl2pPr>
              <a:defRPr sz="11000"/>
            </a:lvl2pPr>
            <a:lvl3pPr>
              <a:defRPr sz="91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93330" y="13329570"/>
            <a:ext cx="9955141" cy="37697687"/>
          </a:xfrm>
        </p:spPr>
        <p:txBody>
          <a:bodyPr/>
          <a:lstStyle>
            <a:lvl1pPr>
              <a:defRPr sz="12900"/>
            </a:lvl1pPr>
            <a:lvl2pPr>
              <a:defRPr sz="11000"/>
            </a:lvl2pPr>
            <a:lvl3pPr>
              <a:defRPr sz="91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D1F8-B4F1-4020-81F9-E32ABC24BFEA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E7B3-E884-4877-B57A-E70358AAB3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601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3" y="1715789"/>
            <a:ext cx="27219118" cy="71408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4" y="9590546"/>
            <a:ext cx="13362782" cy="399688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9" indent="0">
              <a:buNone/>
              <a:defRPr sz="9100" b="1"/>
            </a:lvl2pPr>
            <a:lvl3pPr marL="4176357" indent="0">
              <a:buNone/>
              <a:defRPr sz="8300" b="1"/>
            </a:lvl3pPr>
            <a:lvl4pPr marL="6264536" indent="0">
              <a:buNone/>
              <a:defRPr sz="7300" b="1"/>
            </a:lvl4pPr>
            <a:lvl5pPr marL="8352715" indent="0">
              <a:buNone/>
              <a:defRPr sz="7300" b="1"/>
            </a:lvl5pPr>
            <a:lvl6pPr marL="10440894" indent="0">
              <a:buNone/>
              <a:defRPr sz="7300" b="1"/>
            </a:lvl6pPr>
            <a:lvl7pPr marL="12529072" indent="0">
              <a:buNone/>
              <a:defRPr sz="7300" b="1"/>
            </a:lvl7pPr>
            <a:lvl8pPr marL="14617251" indent="0">
              <a:buNone/>
              <a:defRPr sz="7300" b="1"/>
            </a:lvl8pPr>
            <a:lvl9pPr marL="16705430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174" y="13587430"/>
            <a:ext cx="13362782" cy="246854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264" y="9590546"/>
            <a:ext cx="13368029" cy="399688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9" indent="0">
              <a:buNone/>
              <a:defRPr sz="9100" b="1"/>
            </a:lvl2pPr>
            <a:lvl3pPr marL="4176357" indent="0">
              <a:buNone/>
              <a:defRPr sz="8300" b="1"/>
            </a:lvl3pPr>
            <a:lvl4pPr marL="6264536" indent="0">
              <a:buNone/>
              <a:defRPr sz="7300" b="1"/>
            </a:lvl4pPr>
            <a:lvl5pPr marL="8352715" indent="0">
              <a:buNone/>
              <a:defRPr sz="7300" b="1"/>
            </a:lvl5pPr>
            <a:lvl6pPr marL="10440894" indent="0">
              <a:buNone/>
              <a:defRPr sz="7300" b="1"/>
            </a:lvl6pPr>
            <a:lvl7pPr marL="12529072" indent="0">
              <a:buNone/>
              <a:defRPr sz="7300" b="1"/>
            </a:lvl7pPr>
            <a:lvl8pPr marL="14617251" indent="0">
              <a:buNone/>
              <a:defRPr sz="7300" b="1"/>
            </a:lvl8pPr>
            <a:lvl9pPr marL="16705430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264" y="13587430"/>
            <a:ext cx="13368029" cy="246854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E501-529A-4C12-A270-BADA32B5745F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F212-F4F5-4C27-9DA0-55C51B9287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053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7563-27FA-4D7D-A485-46D7BED7031B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65AE-9254-44BE-9F84-471DAB1032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68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72F7-E215-4DF2-A185-7E6E4363A809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869C-B4BA-45F0-8AC6-8D046E3FF6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48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7" y="1705868"/>
            <a:ext cx="9949892" cy="72598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355" y="1705872"/>
            <a:ext cx="16906938" cy="36567054"/>
          </a:xfrm>
        </p:spPr>
        <p:txBody>
          <a:bodyPr/>
          <a:lstStyle>
            <a:lvl1pPr>
              <a:defRPr sz="14500"/>
            </a:lvl1pPr>
            <a:lvl2pPr>
              <a:defRPr sz="129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177" y="8965723"/>
            <a:ext cx="9949892" cy="29307202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400"/>
            </a:lvl2pPr>
            <a:lvl3pPr marL="4176357" indent="0">
              <a:buNone/>
              <a:defRPr sz="4600"/>
            </a:lvl3pPr>
            <a:lvl4pPr marL="6264536" indent="0">
              <a:buNone/>
              <a:defRPr sz="4100"/>
            </a:lvl4pPr>
            <a:lvl5pPr marL="8352715" indent="0">
              <a:buNone/>
              <a:defRPr sz="4100"/>
            </a:lvl5pPr>
            <a:lvl6pPr marL="10440894" indent="0">
              <a:buNone/>
              <a:defRPr sz="4100"/>
            </a:lvl6pPr>
            <a:lvl7pPr marL="12529072" indent="0">
              <a:buNone/>
              <a:defRPr sz="4100"/>
            </a:lvl7pPr>
            <a:lvl8pPr marL="14617251" indent="0">
              <a:buNone/>
              <a:defRPr sz="4100"/>
            </a:lvl8pPr>
            <a:lvl9pPr marL="16705430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6C72-0B2E-4C63-9D8A-E02793AAC402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4079-788F-49CB-8EE1-3AA0D9269E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1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931" y="29991529"/>
            <a:ext cx="18146078" cy="354067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931" y="3828283"/>
            <a:ext cx="18146078" cy="25707023"/>
          </a:xfrm>
        </p:spPr>
        <p:txBody>
          <a:bodyPr rtlCol="0">
            <a:normAutofit/>
          </a:bodyPr>
          <a:lstStyle>
            <a:lvl1pPr marL="0" indent="0">
              <a:buNone/>
              <a:defRPr sz="14500"/>
            </a:lvl1pPr>
            <a:lvl2pPr marL="2088179" indent="0">
              <a:buNone/>
              <a:defRPr sz="12900"/>
            </a:lvl2pPr>
            <a:lvl3pPr marL="4176357" indent="0">
              <a:buNone/>
              <a:defRPr sz="11000"/>
            </a:lvl3pPr>
            <a:lvl4pPr marL="6264536" indent="0">
              <a:buNone/>
              <a:defRPr sz="9100"/>
            </a:lvl4pPr>
            <a:lvl5pPr marL="8352715" indent="0">
              <a:buNone/>
              <a:defRPr sz="9100"/>
            </a:lvl5pPr>
            <a:lvl6pPr marL="10440894" indent="0">
              <a:buNone/>
              <a:defRPr sz="9100"/>
            </a:lvl6pPr>
            <a:lvl7pPr marL="12529072" indent="0">
              <a:buNone/>
              <a:defRPr sz="9100"/>
            </a:lvl7pPr>
            <a:lvl8pPr marL="14617251" indent="0">
              <a:buNone/>
              <a:defRPr sz="9100"/>
            </a:lvl8pPr>
            <a:lvl9pPr marL="16705430" indent="0">
              <a:buNone/>
              <a:defRPr sz="91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931" y="33532201"/>
            <a:ext cx="18146078" cy="5028336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400"/>
            </a:lvl2pPr>
            <a:lvl3pPr marL="4176357" indent="0">
              <a:buNone/>
              <a:defRPr sz="4600"/>
            </a:lvl3pPr>
            <a:lvl4pPr marL="6264536" indent="0">
              <a:buNone/>
              <a:defRPr sz="4100"/>
            </a:lvl4pPr>
            <a:lvl5pPr marL="8352715" indent="0">
              <a:buNone/>
              <a:defRPr sz="4100"/>
            </a:lvl5pPr>
            <a:lvl6pPr marL="10440894" indent="0">
              <a:buNone/>
              <a:defRPr sz="4100"/>
            </a:lvl6pPr>
            <a:lvl7pPr marL="12529072" indent="0">
              <a:buNone/>
              <a:defRPr sz="4100"/>
            </a:lvl7pPr>
            <a:lvl8pPr marL="14617251" indent="0">
              <a:buNone/>
              <a:defRPr sz="4100"/>
            </a:lvl8pPr>
            <a:lvl9pPr marL="16705430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CE03-16B6-4A79-9EAC-C597EA4A5D20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7D0A-5F10-47B7-AFFC-35443ACB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959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2888" y="1716088"/>
            <a:ext cx="27217687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36" tIns="208818" rIns="417636" bIns="208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2888" y="9996488"/>
            <a:ext cx="27217687" cy="282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36" tIns="208818" rIns="417636" bIns="208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98A0-56A8-44FD-A66C-FA3713C3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888" y="39711313"/>
            <a:ext cx="7056437" cy="2281237"/>
          </a:xfrm>
          <a:prstGeom prst="rect">
            <a:avLst/>
          </a:prstGeom>
        </p:spPr>
        <p:txBody>
          <a:bodyPr vert="horz" wrap="square" lIns="417636" tIns="208818" rIns="417636" bIns="20881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57234E-EE6E-47F6-A102-48F48DE43651}" type="datetimeFigureOut">
              <a:rPr lang="en-US" altLang="en-US"/>
              <a:pPr>
                <a:defRPr/>
              </a:pPr>
              <a:t>4/17/2023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7BCD-F65C-4F57-83DA-BDF34EEA1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33038" y="39711313"/>
            <a:ext cx="9577387" cy="2281237"/>
          </a:xfrm>
          <a:prstGeom prst="rect">
            <a:avLst/>
          </a:prstGeom>
        </p:spPr>
        <p:txBody>
          <a:bodyPr vert="horz" wrap="square" lIns="417636" tIns="208818" rIns="417636" bIns="2088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5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FDD9A-5428-46D6-9C0B-39E6A506D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74138" y="39711313"/>
            <a:ext cx="7056437" cy="2281237"/>
          </a:xfrm>
          <a:prstGeom prst="rect">
            <a:avLst/>
          </a:prstGeom>
        </p:spPr>
        <p:txBody>
          <a:bodyPr vert="horz" wrap="square" lIns="417636" tIns="208818" rIns="417636" bIns="2088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FF0940-8750-4795-8DED-D26593CE0D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9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3" indent="-1044089" algn="l" defTabSz="41763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62" indent="-1044089" algn="l" defTabSz="41763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40" indent="-1044089" algn="l" defTabSz="41763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9" indent="-1044089" algn="l" defTabSz="4176357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5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7" algn="l" defTabSz="417635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6" algn="l" defTabSz="417635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5" algn="l" defTabSz="417635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4" algn="l" defTabSz="417635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2" algn="l" defTabSz="417635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51" algn="l" defTabSz="417635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30" algn="l" defTabSz="417635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hart" Target="../charts/chart1.xml"/><Relationship Id="rId3" Type="http://schemas.openxmlformats.org/officeDocument/2006/relationships/hyperlink" Target="mailto:HDClarity-CC@enroll-hd.org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E65ED797-8D86-BE59-B3D8-E1DC07621690}"/>
              </a:ext>
            </a:extLst>
          </p:cNvPr>
          <p:cNvSpPr/>
          <p:nvPr/>
        </p:nvSpPr>
        <p:spPr>
          <a:xfrm>
            <a:off x="720132" y="485560"/>
            <a:ext cx="28803200" cy="418739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8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8800" b="0" i="0" u="none" strike="noStrike" baseline="0" dirty="0">
                <a:latin typeface="Gill Sans MT" panose="020B0502020104020203" pitchFamily="34" charset="0"/>
              </a:rPr>
              <a:t>We would like to thank all the clinical sites and most importantly, the HD </a:t>
            </a:r>
            <a:r>
              <a:rPr lang="en-GB" sz="8800" b="0" i="0" u="none" strike="noStrike" baseline="0" dirty="0">
                <a:latin typeface="Gill Sans MT" panose="020B0502020104020203" pitchFamily="34" charset="0"/>
              </a:rPr>
              <a:t>community, who’s dedication and </a:t>
            </a:r>
            <a:r>
              <a:rPr lang="en-US" sz="8800" b="0" i="0" u="none" strike="noStrike" baseline="0" dirty="0">
                <a:latin typeface="Gill Sans MT" panose="020B0502020104020203" pitchFamily="34" charset="0"/>
              </a:rPr>
              <a:t>perseverance is vital to the success </a:t>
            </a:r>
            <a:r>
              <a:rPr lang="en-GB" sz="8800" b="0" i="0" u="none" strike="noStrike" baseline="0" dirty="0">
                <a:latin typeface="Gill Sans MT" panose="020B0502020104020203" pitchFamily="34" charset="0"/>
              </a:rPr>
              <a:t>of HD</a:t>
            </a:r>
          </a:p>
          <a:p>
            <a:pPr algn="l"/>
            <a:r>
              <a:rPr lang="en-GB" sz="8800" b="0" i="0" u="none" strike="noStrike" baseline="0" dirty="0">
                <a:latin typeface="Gill Sans MT" panose="020B0502020104020203" pitchFamily="34" charset="0"/>
              </a:rPr>
              <a:t>Clarity.</a:t>
            </a:r>
            <a:endParaRPr lang="en-GB" sz="8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E248245-1055-435B-95AA-F48804BD5AD8}"/>
              </a:ext>
            </a:extLst>
          </p:cNvPr>
          <p:cNvSpPr txBox="1"/>
          <p:nvPr/>
        </p:nvSpPr>
        <p:spPr>
          <a:xfrm>
            <a:off x="1093460" y="17144522"/>
            <a:ext cx="10643838" cy="15877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0" i="0" u="none" strike="noStrike" baseline="0" dirty="0">
              <a:latin typeface="Gill Sans MT" panose="020B0502020104020203" pitchFamily="34" charset="0"/>
            </a:endParaRPr>
          </a:p>
          <a:p>
            <a:pPr algn="l"/>
            <a:endParaRPr lang="en-US" sz="2800" dirty="0">
              <a:latin typeface="Gill Sans MT" panose="020B0502020104020203" pitchFamily="34" charset="0"/>
            </a:endParaRPr>
          </a:p>
          <a:p>
            <a:pPr algn="l"/>
            <a:endParaRPr lang="en-US" sz="2800" b="0" i="0" u="none" strike="noStrike" baseline="0" dirty="0">
              <a:latin typeface="Gill Sans MT" panose="020B0502020104020203" pitchFamily="34" charset="0"/>
            </a:endParaRPr>
          </a:p>
          <a:p>
            <a:pPr algn="l"/>
            <a:endParaRPr lang="en-US" sz="2800" dirty="0">
              <a:latin typeface="Gill Sans MT" panose="020B0502020104020203" pitchFamily="34" charset="0"/>
            </a:endParaRPr>
          </a:p>
          <a:p>
            <a:pPr algn="l"/>
            <a:endParaRPr lang="en-US" sz="2800" b="0" i="0" u="none" strike="noStrike" baseline="0" dirty="0">
              <a:latin typeface="Gill Sans MT" panose="020B0502020104020203" pitchFamily="34" charset="0"/>
            </a:endParaRPr>
          </a:p>
          <a:p>
            <a:pPr algn="l"/>
            <a:endParaRPr lang="en-US" sz="2800" b="0" i="0" u="none" strike="noStrike" baseline="0" dirty="0">
              <a:latin typeface="Gill Sans MT" panose="020B0502020104020203" pitchFamily="34" charset="0"/>
            </a:endParaRPr>
          </a:p>
          <a:p>
            <a:pPr algn="l"/>
            <a:endParaRPr lang="en-US" sz="2800" b="0" i="0" u="none" strike="noStrike" baseline="0" dirty="0">
              <a:latin typeface="Gill Sans MT" panose="020B0502020104020203" pitchFamily="34" charset="0"/>
            </a:endParaRPr>
          </a:p>
          <a:p>
            <a:pPr algn="l"/>
            <a:endParaRPr lang="en-US" sz="2800" dirty="0">
              <a:latin typeface="Gill Sans MT" panose="020B0502020104020203" pitchFamily="34" charset="0"/>
            </a:endParaRPr>
          </a:p>
          <a:p>
            <a:pPr algn="l"/>
            <a:endParaRPr lang="en-US" sz="2800" b="0" i="0" u="none" strike="noStrike" baseline="0" dirty="0">
              <a:latin typeface="Gill Sans MT" panose="020B0502020104020203" pitchFamily="34" charset="0"/>
            </a:endParaRPr>
          </a:p>
          <a:p>
            <a:pPr algn="l"/>
            <a:endParaRPr lang="en-US" sz="2800" b="0" i="0" u="none" strike="noStrike" baseline="0" dirty="0">
              <a:latin typeface="Gill Sans MT" panose="020B0502020104020203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6C18E89-43E6-A259-181A-E377F8FA80AC}"/>
              </a:ext>
            </a:extLst>
          </p:cNvPr>
          <p:cNvSpPr txBox="1"/>
          <p:nvPr/>
        </p:nvSpPr>
        <p:spPr>
          <a:xfrm>
            <a:off x="1160366" y="17242741"/>
            <a:ext cx="10225172" cy="73082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How Safe Is HDClarity Participation?</a:t>
            </a:r>
            <a:endParaRPr lang="en-GB" sz="32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Very safe! A recent study found that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after nearly 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600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spinal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      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taps, the most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common side effect is a mild or moderate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headache,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which soon gets better! Only 1 severe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adverse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event was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  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reported, corresponding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to 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0.17%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of the total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number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of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    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sampling visits!</a:t>
            </a: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x-none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How Can I Get Involved In HDClarity?</a:t>
            </a:r>
            <a:endParaRPr lang="en-GB" sz="32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Sites – </a:t>
            </a:r>
            <a:r>
              <a:rPr lang="en-US" sz="2800" dirty="0">
                <a:latin typeface="Gill Sans MT" panose="020B0502020104020203" pitchFamily="34" charset="0"/>
                <a:ea typeface="Calibri" panose="020F0502020204030204" pitchFamily="34" charset="0"/>
              </a:rPr>
              <a:t>i</a:t>
            </a: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f you would like to join as a study site, please contact HDClarity Central Coordination (</a:t>
            </a:r>
            <a:r>
              <a:rPr lang="en-US" sz="2800" u="sng" dirty="0">
                <a:solidFill>
                  <a:srgbClr val="0563C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hlinkClick r:id="rId3"/>
              </a:rPr>
              <a:t>HDClarity-CC@enroll-hd.org</a:t>
            </a: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).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Participants – </a:t>
            </a: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you must already be participating in Enroll-HD and can speak to your site staff.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For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more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detailed HDClarity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information, search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for the study on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the NIH clinical trials website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. V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iew our dedicated study homepage and follow us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on twitter for regular study updates!</a:t>
            </a: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5A615-2858-441F-8953-5B6F929177BE}"/>
              </a:ext>
            </a:extLst>
          </p:cNvPr>
          <p:cNvSpPr/>
          <p:nvPr/>
        </p:nvSpPr>
        <p:spPr>
          <a:xfrm>
            <a:off x="26790650" y="21643975"/>
            <a:ext cx="1690688" cy="53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E8DF6-9336-A300-A60E-54C12A034EBB}"/>
              </a:ext>
            </a:extLst>
          </p:cNvPr>
          <p:cNvSpPr txBox="1"/>
          <p:nvPr/>
        </p:nvSpPr>
        <p:spPr>
          <a:xfrm>
            <a:off x="1437894" y="40072591"/>
            <a:ext cx="9361040" cy="196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2400" dirty="0">
                <a:solidFill>
                  <a:srgbClr val="29518F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Chief Investigator: </a:t>
            </a:r>
            <a:r>
              <a:rPr lang="x-none" sz="24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Professor Edward Wild, MD PhD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2400" dirty="0">
                <a:solidFill>
                  <a:srgbClr val="29518F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CHDI Clinical Research Program Manager and Study Lead: </a:t>
            </a:r>
            <a:r>
              <a:rPr lang="x-none" sz="24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Elena Pak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9518F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CHDI Clinical Wet Biomarkers Unit Lead: </a:t>
            </a:r>
            <a:r>
              <a:rPr lang="en-US" sz="2400" dirty="0"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Hilary Wilkinson, PhD</a:t>
            </a:r>
            <a:r>
              <a:rPr lang="x-none" sz="2400" dirty="0"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2400" dirty="0">
                <a:solidFill>
                  <a:srgbClr val="29518F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CHDI Chie</a:t>
            </a:r>
            <a:r>
              <a:rPr lang="en-US" sz="2400" dirty="0">
                <a:solidFill>
                  <a:srgbClr val="29518F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f Medical </a:t>
            </a:r>
            <a:r>
              <a:rPr lang="x-none" sz="2400" dirty="0">
                <a:solidFill>
                  <a:srgbClr val="29518F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Officer: </a:t>
            </a:r>
            <a:r>
              <a:rPr lang="x-none" sz="24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Cristina Sampaio, MD PhD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E769B3-65AA-DC1D-07EC-691C9C37F867}"/>
              </a:ext>
            </a:extLst>
          </p:cNvPr>
          <p:cNvSpPr txBox="1"/>
          <p:nvPr/>
        </p:nvSpPr>
        <p:spPr>
          <a:xfrm>
            <a:off x="12535302" y="40072591"/>
            <a:ext cx="69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baseline="0" dirty="0" err="1">
                <a:latin typeface="GillSansMT"/>
              </a:rPr>
              <a:t>HDClarity</a:t>
            </a:r>
            <a:r>
              <a:rPr lang="en-US" sz="2400" b="0" i="0" u="none" strike="noStrike" baseline="0" dirty="0">
                <a:latin typeface="GillSansMT"/>
              </a:rPr>
              <a:t> is sponsored by University College London,</a:t>
            </a:r>
          </a:p>
          <a:p>
            <a:pPr algn="ctr"/>
            <a:r>
              <a:rPr lang="en-US" sz="2400" b="0" i="0" u="none" strike="noStrike" baseline="0" dirty="0">
                <a:latin typeface="GillSansMT"/>
              </a:rPr>
              <a:t>coordinated by UCL Huntington’s Disease Centre</a:t>
            </a:r>
          </a:p>
          <a:p>
            <a:pPr algn="ctr"/>
            <a:r>
              <a:rPr lang="en-US" sz="2400" b="0" i="0" u="none" strike="noStrike" baseline="0" dirty="0">
                <a:latin typeface="GillSansMT"/>
              </a:rPr>
              <a:t>and funded by CHDI Foundation, Inc.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2512C-1387-DA91-DB49-2DC7D27477AA}"/>
              </a:ext>
            </a:extLst>
          </p:cNvPr>
          <p:cNvSpPr txBox="1"/>
          <p:nvPr/>
        </p:nvSpPr>
        <p:spPr>
          <a:xfrm>
            <a:off x="22466547" y="4007259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i="0" u="none" strike="noStrike" baseline="0" dirty="0">
                <a:solidFill>
                  <a:srgbClr val="29518F"/>
                </a:solidFill>
                <a:latin typeface="GillSansMT"/>
              </a:rPr>
              <a:t>Study Website: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GillSansMT"/>
              </a:rPr>
              <a:t>https://HDClarity.net</a:t>
            </a:r>
          </a:p>
          <a:p>
            <a:pPr algn="r"/>
            <a:r>
              <a:rPr lang="en-US" sz="2400" b="0" i="0" u="none" strike="noStrike" baseline="0" dirty="0">
                <a:solidFill>
                  <a:srgbClr val="29518F"/>
                </a:solidFill>
                <a:latin typeface="GillSansMT"/>
              </a:rPr>
              <a:t>Clinical Study Homepage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GillSansMT"/>
              </a:rPr>
              <a:t>: https://clinicaltrials.gov</a:t>
            </a:r>
          </a:p>
          <a:p>
            <a:pPr algn="r"/>
            <a:r>
              <a:rPr lang="en-GB" sz="2400" b="0" i="0" u="none" strike="noStrike" baseline="0" dirty="0">
                <a:solidFill>
                  <a:srgbClr val="29518F"/>
                </a:solidFill>
                <a:latin typeface="GillSansMT"/>
              </a:rPr>
              <a:t>Twitter Handle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GillSansMT"/>
              </a:rPr>
              <a:t>: @HDClarityStudy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55C3B7-4A08-356A-2230-3ECF6C94E44D}"/>
              </a:ext>
            </a:extLst>
          </p:cNvPr>
          <p:cNvSpPr txBox="1"/>
          <p:nvPr/>
        </p:nvSpPr>
        <p:spPr>
          <a:xfrm>
            <a:off x="1056744" y="5258115"/>
            <a:ext cx="13335031" cy="1103347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3200" b="1" dirty="0"/>
              <a:t>What is The Aim of </a:t>
            </a:r>
            <a:r>
              <a:rPr lang="en-US" sz="3200" b="1" dirty="0" err="1"/>
              <a:t>HDClarity</a:t>
            </a:r>
            <a:r>
              <a:rPr lang="en-US" sz="3200" b="1" dirty="0"/>
              <a:t>?</a:t>
            </a:r>
          </a:p>
          <a:p>
            <a:endParaRPr lang="en-US" sz="3200" dirty="0"/>
          </a:p>
          <a:p>
            <a:pPr algn="ctr"/>
            <a:r>
              <a:rPr lang="en-US" sz="3200" b="1" dirty="0"/>
              <a:t>TO ADVANCE HD RESEARCH</a:t>
            </a:r>
          </a:p>
          <a:p>
            <a:pPr algn="ctr"/>
            <a:endParaRPr lang="en-US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Sans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</p:txBody>
      </p:sp>
      <p:pic>
        <p:nvPicPr>
          <p:cNvPr id="9230" name="Picture 40" descr="C:\Users\gowen\Documents\HDClarity\Logo\Logo_CHDI_Tag_Accelerat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622" y="912489"/>
            <a:ext cx="5799622" cy="37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9" descr="C:\Users\gowen\Documents\HDClarity\Logo\HD-Centre-Official-Logo_for_light_backgrou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60" y="1184386"/>
            <a:ext cx="5799622" cy="285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44" descr="http://www.pocketsmile.icn.ucl.ac.uk/website/img/ucl-ho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7" y="1425793"/>
            <a:ext cx="6066804" cy="210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4BFA01-6A03-0B0F-0EFE-168853238E95}"/>
              </a:ext>
            </a:extLst>
          </p:cNvPr>
          <p:cNvSpPr txBox="1"/>
          <p:nvPr/>
        </p:nvSpPr>
        <p:spPr>
          <a:xfrm>
            <a:off x="14689683" y="5258117"/>
            <a:ext cx="14357777" cy="7405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x-none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Does HDClarity Participation Involve?</a:t>
            </a:r>
            <a:endParaRPr lang="en-GB" sz="3200" dirty="0">
              <a:effectLst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Participants will attend annually and take part in two visits (Screening and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Sampling) within a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  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30-day window. Some may attend an optional Repeat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Sampling visit 4-8 weeks later:</a:t>
            </a:r>
            <a:endParaRPr lang="en-GB" sz="2800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x-none" sz="3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In total, we hope to enroll </a:t>
            </a:r>
            <a:r>
              <a:rPr lang="x-none" sz="32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2500 </a:t>
            </a:r>
            <a:r>
              <a:rPr lang="x-none" sz="3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individuals</a:t>
            </a:r>
            <a:r>
              <a:rPr lang="en-US" sz="3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20E0E15-D25A-378A-6BE7-753FD363078C}"/>
              </a:ext>
            </a:extLst>
          </p:cNvPr>
          <p:cNvGrpSpPr/>
          <p:nvPr/>
        </p:nvGrpSpPr>
        <p:grpSpPr>
          <a:xfrm>
            <a:off x="16724784" y="7983991"/>
            <a:ext cx="3117152" cy="3112417"/>
            <a:chOff x="18710480" y="7183053"/>
            <a:chExt cx="3621498" cy="3112417"/>
          </a:xfrm>
        </p:grpSpPr>
        <p:sp>
          <p:nvSpPr>
            <p:cNvPr id="69" name="Flowchart: Process 68">
              <a:extLst>
                <a:ext uri="{FF2B5EF4-FFF2-40B4-BE49-F238E27FC236}">
                  <a16:creationId xmlns:a16="http://schemas.microsoft.com/office/drawing/2014/main" id="{9B029C1B-0AB8-F530-9D3D-097BF84BCD49}"/>
                </a:ext>
              </a:extLst>
            </p:cNvPr>
            <p:cNvSpPr/>
            <p:nvPr/>
          </p:nvSpPr>
          <p:spPr>
            <a:xfrm>
              <a:off x="18710480" y="7183053"/>
              <a:ext cx="3621498" cy="3112417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51668CD-1314-12C0-11B1-2CDC2EFE5084}"/>
                </a:ext>
              </a:extLst>
            </p:cNvPr>
            <p:cNvSpPr txBox="1"/>
            <p:nvPr/>
          </p:nvSpPr>
          <p:spPr>
            <a:xfrm>
              <a:off x="18960777" y="7512643"/>
              <a:ext cx="3288223" cy="245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Screening Visit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1). Confirm Eligbility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2). Obtain Consent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3). Neuro/Phys Exam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4). Safety Bloods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451E6F7-A0FD-850D-BFFD-A3D4C9BE65DD}"/>
              </a:ext>
            </a:extLst>
          </p:cNvPr>
          <p:cNvGrpSpPr/>
          <p:nvPr/>
        </p:nvGrpSpPr>
        <p:grpSpPr>
          <a:xfrm>
            <a:off x="21047503" y="7983991"/>
            <a:ext cx="3203252" cy="3112417"/>
            <a:chOff x="23233690" y="7150493"/>
            <a:chExt cx="3621498" cy="3112417"/>
          </a:xfrm>
        </p:grpSpPr>
        <p:sp>
          <p:nvSpPr>
            <p:cNvPr id="70" name="Flowchart: Process 69">
              <a:extLst>
                <a:ext uri="{FF2B5EF4-FFF2-40B4-BE49-F238E27FC236}">
                  <a16:creationId xmlns:a16="http://schemas.microsoft.com/office/drawing/2014/main" id="{780F11CE-EC96-1B72-F070-043C5C20D692}"/>
                </a:ext>
              </a:extLst>
            </p:cNvPr>
            <p:cNvSpPr/>
            <p:nvPr/>
          </p:nvSpPr>
          <p:spPr>
            <a:xfrm>
              <a:off x="23233690" y="7150493"/>
              <a:ext cx="3621498" cy="3112417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F018391-D3D1-C6A9-A893-C9A8F0BBF8EA}"/>
                </a:ext>
              </a:extLst>
            </p:cNvPr>
            <p:cNvSpPr txBox="1"/>
            <p:nvPr/>
          </p:nvSpPr>
          <p:spPr>
            <a:xfrm>
              <a:off x="23473735" y="7512643"/>
              <a:ext cx="3179176" cy="245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Sampling Visit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1). Neuro/Phys Exam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2). UHDRS Motor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3). CSF Collection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4). Blood Collection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6" name="Picture 7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DD9068F-0E43-CC11-6A67-957058EA32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728" t="32404" r="59747" b="62617"/>
          <a:stretch/>
        </p:blipFill>
        <p:spPr bwMode="auto">
          <a:xfrm rot="16200000">
            <a:off x="13956448" y="9211749"/>
            <a:ext cx="2643282" cy="656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3EEDC57-BD88-8A7F-E312-A3D1CEE68455}"/>
              </a:ext>
            </a:extLst>
          </p:cNvPr>
          <p:cNvCxnSpPr>
            <a:cxnSpLocks/>
            <a:stCxn id="76" idx="2"/>
            <a:endCxn id="76" idx="2"/>
          </p:cNvCxnSpPr>
          <p:nvPr/>
        </p:nvCxnSpPr>
        <p:spPr>
          <a:xfrm>
            <a:off x="15606539" y="954019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850C8D-4806-D8F6-313A-13178FA711B4}"/>
              </a:ext>
            </a:extLst>
          </p:cNvPr>
          <p:cNvGrpSpPr/>
          <p:nvPr/>
        </p:nvGrpSpPr>
        <p:grpSpPr>
          <a:xfrm>
            <a:off x="25456321" y="8044905"/>
            <a:ext cx="3203252" cy="3112417"/>
            <a:chOff x="23309545" y="10729444"/>
            <a:chExt cx="3621498" cy="3112417"/>
          </a:xfrm>
        </p:grpSpPr>
        <p:sp>
          <p:nvSpPr>
            <p:cNvPr id="71" name="Flowchart: Process 70">
              <a:extLst>
                <a:ext uri="{FF2B5EF4-FFF2-40B4-BE49-F238E27FC236}">
                  <a16:creationId xmlns:a16="http://schemas.microsoft.com/office/drawing/2014/main" id="{B71FCB2E-F37B-880A-74B1-F5F7E4AA72DA}"/>
                </a:ext>
              </a:extLst>
            </p:cNvPr>
            <p:cNvSpPr/>
            <p:nvPr/>
          </p:nvSpPr>
          <p:spPr>
            <a:xfrm>
              <a:off x="23309545" y="10729444"/>
              <a:ext cx="3621498" cy="3112417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069857F-ED05-F9F4-FE23-9C598351ECCE}"/>
                </a:ext>
              </a:extLst>
            </p:cNvPr>
            <p:cNvSpPr txBox="1"/>
            <p:nvPr/>
          </p:nvSpPr>
          <p:spPr>
            <a:xfrm>
              <a:off x="23453498" y="10943508"/>
              <a:ext cx="3288223" cy="245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RPT </a:t>
              </a:r>
              <a:r>
                <a:rPr lang="x-none" sz="2400" b="1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Sampling Visit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1). Neuro/Phys Exam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2). UHDRS Motor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3). CSF Collection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x-none" sz="2400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  <a:ea typeface="Times New Roman" panose="02020603050405020304" pitchFamily="18" charset="0"/>
                  <a:cs typeface="GillSansMT"/>
                </a:rPr>
                <a:t>4). Blood Collection</a:t>
              </a:r>
              <a:endPara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6A03658-EC44-7057-9E16-EB535411851A}"/>
              </a:ext>
            </a:extLst>
          </p:cNvPr>
          <p:cNvSpPr txBox="1"/>
          <p:nvPr/>
        </p:nvSpPr>
        <p:spPr>
          <a:xfrm rot="16200000">
            <a:off x="15302186" y="8895337"/>
            <a:ext cx="169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 – 60</a:t>
            </a:r>
            <a:r>
              <a:rPr lang="en-US" sz="2400" b="1" dirty="0"/>
              <a:t> days</a:t>
            </a:r>
            <a:endParaRPr lang="en-GB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1DEBD47-C528-B5B8-230E-E7B8578958BE}"/>
              </a:ext>
            </a:extLst>
          </p:cNvPr>
          <p:cNvSpPr txBox="1"/>
          <p:nvPr/>
        </p:nvSpPr>
        <p:spPr>
          <a:xfrm rot="16200000">
            <a:off x="19653300" y="8895337"/>
            <a:ext cx="169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– 30 </a:t>
            </a:r>
            <a:r>
              <a:rPr lang="en-US" sz="2000" b="1" dirty="0"/>
              <a:t>days</a:t>
            </a:r>
            <a:endParaRPr lang="en-GB" sz="20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8B84A47-7D1B-B3BB-2EAF-0AEF77DFD8FF}"/>
              </a:ext>
            </a:extLst>
          </p:cNvPr>
          <p:cNvSpPr txBox="1"/>
          <p:nvPr/>
        </p:nvSpPr>
        <p:spPr>
          <a:xfrm rot="16200000">
            <a:off x="24057979" y="8926114"/>
            <a:ext cx="169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4-8 weeks</a:t>
            </a:r>
            <a:endParaRPr lang="en-GB" sz="2000" b="1" dirty="0"/>
          </a:p>
        </p:txBody>
      </p: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3BCD7A3D-0FD4-43FD-85E6-1F263C7E0E08}"/>
              </a:ext>
            </a:extLst>
          </p:cNvPr>
          <p:cNvCxnSpPr>
            <a:cxnSpLocks/>
            <a:stCxn id="70" idx="2"/>
            <a:endCxn id="69" idx="2"/>
          </p:cNvCxnSpPr>
          <p:nvPr/>
        </p:nvCxnSpPr>
        <p:spPr>
          <a:xfrm rot="5400000">
            <a:off x="20466245" y="8913524"/>
            <a:ext cx="12700" cy="4365769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047A2B1E-B4EB-F584-EB2A-2F577AEAD45A}"/>
              </a:ext>
            </a:extLst>
          </p:cNvPr>
          <p:cNvSpPr txBox="1"/>
          <p:nvPr/>
        </p:nvSpPr>
        <p:spPr>
          <a:xfrm>
            <a:off x="19530931" y="11362394"/>
            <a:ext cx="226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10-14 </a:t>
            </a:r>
            <a:r>
              <a:rPr lang="en-US" sz="2000" b="1" dirty="0"/>
              <a:t>months</a:t>
            </a:r>
            <a:endParaRPr lang="en-GB" sz="2000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D26C6B8-9DDD-258D-F227-B2ACFB8927BF}"/>
              </a:ext>
            </a:extLst>
          </p:cNvPr>
          <p:cNvSpPr txBox="1"/>
          <p:nvPr/>
        </p:nvSpPr>
        <p:spPr>
          <a:xfrm>
            <a:off x="15147341" y="12985617"/>
            <a:ext cx="13900119" cy="10743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</a:t>
            </a:r>
            <a:r>
              <a:rPr lang="x-none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How Many HDClarity Visits Have Been</a:t>
            </a:r>
            <a:r>
              <a:rPr lang="en-US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x-none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Conducted So Far?</a:t>
            </a:r>
            <a:endParaRPr lang="en-GB" sz="32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8800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      	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In total, we have completed 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7</a:t>
            </a:r>
            <a:r>
              <a:rPr lang="en-US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96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Screening visits</a:t>
            </a:r>
            <a:endParaRPr lang="en-US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	                            </a:t>
            </a:r>
            <a:r>
              <a:rPr lang="en-US" sz="2800" b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709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Sampling visits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,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and </a:t>
            </a: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                              	                            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10</a:t>
            </a:r>
            <a:r>
              <a:rPr lang="en-US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1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O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ptional Repeat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Sampling visits.</a:t>
            </a: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E7E2F5-9BE3-3A47-85DC-A73240649106}"/>
              </a:ext>
            </a:extLst>
          </p:cNvPr>
          <p:cNvGrpSpPr/>
          <p:nvPr/>
        </p:nvGrpSpPr>
        <p:grpSpPr>
          <a:xfrm>
            <a:off x="10352989" y="14378967"/>
            <a:ext cx="9253250" cy="9069228"/>
            <a:chOff x="9450785" y="16127991"/>
            <a:chExt cx="11368880" cy="10527304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69BF747-65E2-95A9-48C2-DAF7C551E957}"/>
                </a:ext>
              </a:extLst>
            </p:cNvPr>
            <p:cNvSpPr/>
            <p:nvPr/>
          </p:nvSpPr>
          <p:spPr>
            <a:xfrm>
              <a:off x="9450785" y="16127991"/>
              <a:ext cx="11368880" cy="10527304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794BD79-D8E8-3AB8-98AD-DAA25EB938EF}"/>
                </a:ext>
              </a:extLst>
            </p:cNvPr>
            <p:cNvSpPr/>
            <p:nvPr/>
          </p:nvSpPr>
          <p:spPr>
            <a:xfrm>
              <a:off x="10238681" y="16852625"/>
              <a:ext cx="9793088" cy="8998497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C7C5A7-939A-FC46-62F9-80830C0244F9}"/>
                </a:ext>
              </a:extLst>
            </p:cNvPr>
            <p:cNvSpPr txBox="1"/>
            <p:nvPr/>
          </p:nvSpPr>
          <p:spPr>
            <a:xfrm>
              <a:off x="10238681" y="20766951"/>
              <a:ext cx="9793086" cy="244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3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multi-site cerebrospinal fluid collection initiative</a:t>
              </a:r>
              <a:br>
                <a:rPr lang="en-GB" altLang="en-US" sz="3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altLang="en-US" sz="3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facilitate therapeutic development for Huntington’s disease</a:t>
              </a:r>
              <a:endParaRPr lang="en-GB" sz="3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227" name="Picture 38" descr="C:\Users\gowen\Documents\HDClarity\Logo\HDClarity-logo-for-light-background-2500px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6053" y="18850587"/>
              <a:ext cx="5778343" cy="20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ED22BB5-944D-5748-9BED-C4D115A1E701}"/>
              </a:ext>
            </a:extLst>
          </p:cNvPr>
          <p:cNvCxnSpPr>
            <a:cxnSpLocks/>
          </p:cNvCxnSpPr>
          <p:nvPr/>
        </p:nvCxnSpPr>
        <p:spPr>
          <a:xfrm>
            <a:off x="15760839" y="10151210"/>
            <a:ext cx="7943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B02A751-DF52-F201-21B6-A17064A66174}"/>
              </a:ext>
            </a:extLst>
          </p:cNvPr>
          <p:cNvCxnSpPr>
            <a:cxnSpLocks/>
          </p:cNvCxnSpPr>
          <p:nvPr/>
        </p:nvCxnSpPr>
        <p:spPr>
          <a:xfrm>
            <a:off x="20127729" y="10151210"/>
            <a:ext cx="7943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7CE831C-8CA2-1FA2-C137-52C4F3BC57C9}"/>
              </a:ext>
            </a:extLst>
          </p:cNvPr>
          <p:cNvCxnSpPr>
            <a:cxnSpLocks/>
          </p:cNvCxnSpPr>
          <p:nvPr/>
        </p:nvCxnSpPr>
        <p:spPr>
          <a:xfrm>
            <a:off x="24498909" y="10151210"/>
            <a:ext cx="7943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99F916C7-9D20-C286-19EA-7D3BCF302253}"/>
              </a:ext>
            </a:extLst>
          </p:cNvPr>
          <p:cNvGrpSpPr/>
          <p:nvPr/>
        </p:nvGrpSpPr>
        <p:grpSpPr>
          <a:xfrm>
            <a:off x="2343773" y="24962103"/>
            <a:ext cx="7092566" cy="5778853"/>
            <a:chOff x="2363551" y="23692844"/>
            <a:chExt cx="5181116" cy="5181116"/>
          </a:xfrm>
        </p:grpSpPr>
        <p:pic>
          <p:nvPicPr>
            <p:cNvPr id="1026" name="Picture 2" descr="Screen 2 Icon - Free Icons">
              <a:extLst>
                <a:ext uri="{FF2B5EF4-FFF2-40B4-BE49-F238E27FC236}">
                  <a16:creationId xmlns:a16="http://schemas.microsoft.com/office/drawing/2014/main" id="{2E9E8A10-15CE-383F-7360-8FFA9FE8A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551" y="23692844"/>
              <a:ext cx="5181116" cy="5181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1C192124-34B8-6172-A8CC-8A5EAD37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609" t="39831" r="75768" b="35331"/>
            <a:stretch/>
          </p:blipFill>
          <p:spPr bwMode="auto">
            <a:xfrm>
              <a:off x="3581967" y="24014807"/>
              <a:ext cx="3086035" cy="28822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25" name="TextBox 1024">
            <a:extLst>
              <a:ext uri="{FF2B5EF4-FFF2-40B4-BE49-F238E27FC236}">
                <a16:creationId xmlns:a16="http://schemas.microsoft.com/office/drawing/2014/main" id="{559EF2FF-207F-5654-848A-CA5CF5AF698D}"/>
              </a:ext>
            </a:extLst>
          </p:cNvPr>
          <p:cNvSpPr txBox="1"/>
          <p:nvPr/>
        </p:nvSpPr>
        <p:spPr>
          <a:xfrm>
            <a:off x="12005895" y="23503146"/>
            <a:ext cx="17041565" cy="9459321"/>
          </a:xfrm>
          <a:prstGeom prst="rect">
            <a:avLst/>
          </a:prstGeom>
          <a:solidFill>
            <a:srgbClr val="D5EDF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Where Are HDClarity Sites Located?</a:t>
            </a:r>
            <a:endParaRPr lang="en-US" sz="32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HDClarity has continued to expand and is now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operational in </a:t>
            </a:r>
            <a:r>
              <a:rPr lang="en-US" sz="2800" b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31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clinical sites, across </a:t>
            </a:r>
            <a:r>
              <a:rPr lang="en-US" sz="2800" b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8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nations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worldwide.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We are actively working to commence the study at more sites across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A</a:t>
            </a:r>
            <a:r>
              <a:rPr lang="x-none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ustralasia, Europe and North America.</a:t>
            </a: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GillSan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027" name="Picture 1026" descr="Diagram&#10;&#10;Description automatically generated">
            <a:extLst>
              <a:ext uri="{FF2B5EF4-FFF2-40B4-BE49-F238E27FC236}">
                <a16:creationId xmlns:a16="http://schemas.microsoft.com/office/drawing/2014/main" id="{202AFE56-DD88-5780-4281-EE4F231E37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9162" t="47871" r="21697" b="19399"/>
          <a:stretch/>
        </p:blipFill>
        <p:spPr bwMode="auto">
          <a:xfrm>
            <a:off x="22522540" y="33600571"/>
            <a:ext cx="6392340" cy="6086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0" name="TextBox 1029">
            <a:extLst>
              <a:ext uri="{FF2B5EF4-FFF2-40B4-BE49-F238E27FC236}">
                <a16:creationId xmlns:a16="http://schemas.microsoft.com/office/drawing/2014/main" id="{D3AD43DF-643B-612D-35BF-95EE0503276A}"/>
              </a:ext>
            </a:extLst>
          </p:cNvPr>
          <p:cNvSpPr txBox="1"/>
          <p:nvPr/>
        </p:nvSpPr>
        <p:spPr>
          <a:xfrm>
            <a:off x="1081775" y="33415861"/>
            <a:ext cx="21024732" cy="62965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How are </a:t>
            </a:r>
            <a:r>
              <a:rPr lang="x-none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HDClarity </a:t>
            </a:r>
            <a:r>
              <a:rPr lang="en-US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Samples Being Used in Research</a:t>
            </a:r>
            <a:r>
              <a:rPr lang="x-none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32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Biosamples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have been distributed for more than 25 research projects.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To find out more about some of the work, please visit the following posters:</a:t>
            </a:r>
          </a:p>
          <a:p>
            <a:pPr>
              <a:spcAft>
                <a:spcPts val="0"/>
              </a:spcAft>
            </a:pPr>
            <a:r>
              <a:rPr lang="en-US" sz="28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Natallia</a:t>
            </a:r>
            <a:r>
              <a:rPr lang="en-US" sz="2800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Kalinava</a:t>
            </a:r>
            <a:r>
              <a:rPr lang="en-US" sz="2800" dirty="0">
                <a:latin typeface="Gill Sans MT" panose="020B0502020104020203" pitchFamily="34" charset="0"/>
                <a:ea typeface="Times New Roman" panose="02020603050405020304" pitchFamily="18" charset="0"/>
              </a:rPr>
              <a:t> (CHDI Management Inc./CHDI Foundation) Poster #99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Gill Sans MT" panose="020B0502020104020203" pitchFamily="34" charset="0"/>
                <a:ea typeface="Times New Roman" panose="02020603050405020304" pitchFamily="18" charset="0"/>
              </a:rPr>
              <a:t>William J Griffiths (Swansea University) Poster #101 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There will be more information about </a:t>
            </a:r>
            <a:r>
              <a:rPr lang="en-US" sz="2800" dirty="0">
                <a:latin typeface="Gill Sans MT" panose="020B0502020104020203" pitchFamily="34" charset="0"/>
                <a:ea typeface="Times New Roman" panose="02020603050405020304" pitchFamily="18" charset="0"/>
              </a:rPr>
              <a:t>HDClarity samples in the </a:t>
            </a: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Biofluid and imaging biomarkers: from discovery to clinical validation</a:t>
            </a: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Session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Niels Henning Skotte, PhD, University of Copenhagen</a:t>
            </a:r>
            <a:r>
              <a:rPr lang="en-US" sz="2800" dirty="0">
                <a:latin typeface="Gill Sans MT" panose="020B05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“Biofluid biomarker discovery in HD – Current possibilities and limitations”</a:t>
            </a:r>
            <a:endParaRPr lang="en-US" sz="2800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J Griffiths, PhD, Swansea University</a:t>
            </a:r>
            <a:r>
              <a:rPr lang="en-US" sz="2800" dirty="0">
                <a:latin typeface="Gill Sans MT" panose="020B05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“Cholesterol and oxysterols as biomarkers for Huntington’s disease?”</a:t>
            </a:r>
            <a:endParaRPr lang="en-US" sz="2800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Recently, HDClarity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samples have been used in a </a:t>
            </a: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SomaLogic Analysis</a:t>
            </a:r>
            <a:r>
              <a:rPr lang="en-US" sz="2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allowing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scientists to measure 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more than </a:t>
            </a:r>
            <a:r>
              <a:rPr lang="x-none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7000 </a:t>
            </a: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proteins in CSF. 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                                                                                                    </a:t>
            </a: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This is an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amazing achievment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and a huge step forward for the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discovery of new biomarkers!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 	                                                        This data set is available </a:t>
            </a:r>
            <a:r>
              <a:rPr lang="en-US" sz="2800" dirty="0"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upon request through 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SansMT"/>
              </a:rPr>
              <a:t>the Enroll website.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BE095-2A62-921A-AD29-5E5309383472}"/>
              </a:ext>
            </a:extLst>
          </p:cNvPr>
          <p:cNvSpPr txBox="1"/>
          <p:nvPr/>
        </p:nvSpPr>
        <p:spPr>
          <a:xfrm>
            <a:off x="1368288" y="6884580"/>
            <a:ext cx="12699105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2800" b="1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COLLECT: 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We are building a collection of high-quality</a:t>
            </a:r>
            <a:r>
              <a:rPr lang="en-US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cerebrospinal fluid (CSF), plasma and serum samples across </a:t>
            </a:r>
            <a:r>
              <a:rPr lang="en-US" sz="2800" dirty="0"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8</a:t>
            </a:r>
            <a:r>
              <a:rPr lang="x-none" sz="2800" dirty="0"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study</a:t>
            </a:r>
            <a:r>
              <a:rPr lang="en-US" sz="2800" dirty="0"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groups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:</a:t>
            </a:r>
            <a:endParaRPr lang="en-US" sz="28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8A794-5203-3DAF-09A3-B315355D514D}"/>
              </a:ext>
            </a:extLst>
          </p:cNvPr>
          <p:cNvSpPr txBox="1"/>
          <p:nvPr/>
        </p:nvSpPr>
        <p:spPr>
          <a:xfrm>
            <a:off x="1160365" y="10166995"/>
            <a:ext cx="1269910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CSF is an ideal fluid compartment for assessing HD biomarkers, particularly pharmacodynamic markers, due to its proximity to the brain. High quality plasma and serum samples are also collected </a:t>
            </a:r>
            <a:r>
              <a:rPr lang="en-US" sz="2800" dirty="0">
                <a:latin typeface="GillSansMT"/>
                <a:ea typeface="Times New Roman" panose="02020603050405020304" pitchFamily="18" charset="0"/>
                <a:cs typeface="GillSansMT"/>
              </a:rPr>
              <a:t>matchi</a:t>
            </a:r>
            <a:r>
              <a:rPr lang="en-US" sz="2800" dirty="0"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ng the CSF collections, which will be used to evaluate biomarkers and pathways of relevance to HD research.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latin typeface="GillSansMT"/>
                <a:ea typeface="Times New Roman" panose="02020603050405020304" pitchFamily="18" charset="0"/>
                <a:cs typeface="GillSansMT"/>
              </a:rPr>
              <a:t>HDClarity samples are processed, logged and deposited for long-term storage at </a:t>
            </a:r>
            <a:r>
              <a:rPr lang="en-US" sz="2800" dirty="0" err="1">
                <a:latin typeface="GillSansMT"/>
                <a:ea typeface="Times New Roman" panose="02020603050405020304" pitchFamily="18" charset="0"/>
                <a:cs typeface="GillSansMT"/>
              </a:rPr>
              <a:t>BioRep</a:t>
            </a:r>
            <a:r>
              <a:rPr lang="en-US" sz="2800" dirty="0">
                <a:latin typeface="GillSansMT"/>
                <a:ea typeface="Times New Roman" panose="02020603050405020304" pitchFamily="18" charset="0"/>
                <a:cs typeface="GillSansMT"/>
              </a:rPr>
              <a:t> </a:t>
            </a:r>
            <a:r>
              <a:rPr lang="en-US" sz="2800" dirty="0" err="1">
                <a:latin typeface="GillSansMT"/>
                <a:ea typeface="Times New Roman" panose="02020603050405020304" pitchFamily="18" charset="0"/>
                <a:cs typeface="GillSansMT"/>
              </a:rPr>
              <a:t>s.r.l</a:t>
            </a:r>
            <a:r>
              <a:rPr lang="en-US" sz="2800" dirty="0">
                <a:latin typeface="GillSansMT"/>
                <a:ea typeface="Times New Roman" panose="02020603050405020304" pitchFamily="18" charset="0"/>
                <a:cs typeface="GillSansMT"/>
              </a:rPr>
              <a:t>. For more information, please see Poster “Enroll-HD Platform </a:t>
            </a:r>
            <a:r>
              <a:rPr lang="en-US" sz="2800" dirty="0" err="1">
                <a:latin typeface="GillSansMT"/>
                <a:ea typeface="Times New Roman" panose="02020603050405020304" pitchFamily="18" charset="0"/>
                <a:cs typeface="GillSansMT"/>
              </a:rPr>
              <a:t>Biosample</a:t>
            </a:r>
            <a:r>
              <a:rPr lang="en-US" sz="2800" dirty="0">
                <a:latin typeface="GillSansMT"/>
                <a:ea typeface="Times New Roman" panose="02020603050405020304" pitchFamily="18" charset="0"/>
                <a:cs typeface="GillSansMT"/>
              </a:rPr>
              <a:t> Resources”.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DISTRIBUTE</a:t>
            </a:r>
            <a:r>
              <a:rPr lang="x-none" sz="2800" b="1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:</a:t>
            </a:r>
            <a:r>
              <a:rPr lang="en-US" sz="2800" b="1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Samples can be requested by investigators around the</a:t>
            </a:r>
            <a:r>
              <a:rPr lang="en-US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world, </a:t>
            </a:r>
            <a:r>
              <a:rPr lang="en-US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      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allowing them to conduct groundbreaking research to identify</a:t>
            </a:r>
            <a:r>
              <a:rPr lang="en-US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new </a:t>
            </a:r>
            <a:r>
              <a:rPr lang="en-US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              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biomarkers and</a:t>
            </a:r>
            <a:r>
              <a:rPr lang="en-US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develop</a:t>
            </a:r>
            <a:r>
              <a:rPr lang="en-US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 </a:t>
            </a:r>
            <a:r>
              <a:rPr lang="x-none" sz="2800" dirty="0">
                <a:solidFill>
                  <a:srgbClr val="000000"/>
                </a:solidFill>
                <a:effectLst/>
                <a:latin typeface="GillSansMT"/>
                <a:ea typeface="Times New Roman" panose="02020603050405020304" pitchFamily="18" charset="0"/>
                <a:cs typeface="GillSansMT"/>
              </a:rPr>
              <a:t>treatments for HD. </a:t>
            </a:r>
            <a:endParaRPr lang="en-US" sz="2800" dirty="0">
              <a:solidFill>
                <a:srgbClr val="000000"/>
              </a:solidFill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800" dirty="0">
                <a:latin typeface="GillSansMT"/>
                <a:ea typeface="Times New Roman" panose="02020603050405020304" pitchFamily="18" charset="0"/>
                <a:cs typeface="GillSansMT"/>
              </a:rPr>
              <a:t>To request HDClarity samples for your research please see information at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GillSansMT"/>
                <a:ea typeface="Times New Roman" panose="02020603050405020304" pitchFamily="18" charset="0"/>
                <a:cs typeface="GillSansMT"/>
              </a:rPr>
              <a:t>https://enroll-hd.org/for-researchers/access-data-biosamples.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GillSansMT"/>
              <a:ea typeface="Times New Roman" panose="02020603050405020304" pitchFamily="18" charset="0"/>
              <a:cs typeface="GillSansM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017B37-EA34-F704-5D4B-300846BCD220}"/>
              </a:ext>
            </a:extLst>
          </p:cNvPr>
          <p:cNvSpPr txBox="1"/>
          <p:nvPr/>
        </p:nvSpPr>
        <p:spPr>
          <a:xfrm>
            <a:off x="1368288" y="31414694"/>
            <a:ext cx="1001725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i="0" u="none" strike="noStrike" baseline="0" dirty="0">
                <a:latin typeface="Gill Sans MT" panose="020B0502020104020203" pitchFamily="34" charset="0"/>
              </a:rPr>
              <a:t>We would like to thank all the clinical sites and most importantly, the HD </a:t>
            </a:r>
            <a:r>
              <a:rPr lang="en-GB" sz="2800" b="1" i="0" u="none" strike="noStrike" baseline="0" dirty="0">
                <a:latin typeface="Gill Sans MT" panose="020B0502020104020203" pitchFamily="34" charset="0"/>
              </a:rPr>
              <a:t>community, whose dedication and </a:t>
            </a:r>
            <a:r>
              <a:rPr lang="en-US" sz="2800" b="1" i="0" u="none" strike="noStrike" baseline="0" dirty="0">
                <a:latin typeface="Gill Sans MT" panose="020B0502020104020203" pitchFamily="34" charset="0"/>
              </a:rPr>
              <a:t>perseverance is vital to the success </a:t>
            </a:r>
            <a:r>
              <a:rPr lang="en-GB" sz="2800" b="1" i="0" u="none" strike="noStrike" baseline="0" dirty="0">
                <a:latin typeface="Gill Sans MT" panose="020B0502020104020203" pitchFamily="34" charset="0"/>
              </a:rPr>
              <a:t>of HDClarity.</a:t>
            </a:r>
            <a:endParaRPr lang="en-GB" sz="2800" b="1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7E547B-CC92-1FB4-E349-79B9AA5A7B4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537" t="32618" r="27764" b="51782"/>
          <a:stretch/>
        </p:blipFill>
        <p:spPr bwMode="auto">
          <a:xfrm>
            <a:off x="2481367" y="8044905"/>
            <a:ext cx="10076239" cy="1495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2070995-56E5-4D01-1736-7758D6D0D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349017"/>
              </p:ext>
            </p:extLst>
          </p:nvPr>
        </p:nvGraphicFramePr>
        <p:xfrm>
          <a:off x="19898054" y="15716603"/>
          <a:ext cx="8857590" cy="639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A590E74-FBF3-C8B2-15F8-3C5A0873929C}"/>
              </a:ext>
            </a:extLst>
          </p:cNvPr>
          <p:cNvSpPr txBox="1"/>
          <p:nvPr/>
        </p:nvSpPr>
        <p:spPr>
          <a:xfrm>
            <a:off x="24071839" y="23006695"/>
            <a:ext cx="479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April 17, 2023</a:t>
            </a:r>
            <a:endParaRPr lang="en-GB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EABA67-BE98-DE5C-9477-E6D9955103F4}"/>
              </a:ext>
            </a:extLst>
          </p:cNvPr>
          <p:cNvSpPr/>
          <p:nvPr/>
        </p:nvSpPr>
        <p:spPr>
          <a:xfrm>
            <a:off x="1160365" y="912489"/>
            <a:ext cx="27887095" cy="3910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9F0263F8-55A6-4713-C2DA-2A9582F961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4" t="12692" b="10906"/>
          <a:stretch/>
        </p:blipFill>
        <p:spPr>
          <a:xfrm>
            <a:off x="23821904" y="26268060"/>
            <a:ext cx="4981347" cy="649392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67E68F2-A6D1-374A-F9E9-A574233CF879}"/>
              </a:ext>
            </a:extLst>
          </p:cNvPr>
          <p:cNvGrpSpPr/>
          <p:nvPr/>
        </p:nvGrpSpPr>
        <p:grpSpPr>
          <a:xfrm>
            <a:off x="12294506" y="26324611"/>
            <a:ext cx="11567517" cy="6259148"/>
            <a:chOff x="12024999" y="26322370"/>
            <a:chExt cx="11567517" cy="6259148"/>
          </a:xfrm>
        </p:grpSpPr>
        <p:pic>
          <p:nvPicPr>
            <p:cNvPr id="24" name="Picture 23" descr="Map&#10;&#10;Description automatically generated">
              <a:extLst>
                <a:ext uri="{FF2B5EF4-FFF2-40B4-BE49-F238E27FC236}">
                  <a16:creationId xmlns:a16="http://schemas.microsoft.com/office/drawing/2014/main" id="{4579FC8C-D971-F4B7-96E1-C7BCEF448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8" t="6795" r="32402"/>
            <a:stretch/>
          </p:blipFill>
          <p:spPr>
            <a:xfrm>
              <a:off x="18126848" y="26355238"/>
              <a:ext cx="5465668" cy="622628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5" descr="Map&#10;&#10;Description automatically generated">
              <a:extLst>
                <a:ext uri="{FF2B5EF4-FFF2-40B4-BE49-F238E27FC236}">
                  <a16:creationId xmlns:a16="http://schemas.microsoft.com/office/drawing/2014/main" id="{479B36A3-F329-2810-147E-640AACC77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7372" r="65275" b="-584"/>
            <a:stretch/>
          </p:blipFill>
          <p:spPr>
            <a:xfrm>
              <a:off x="12024999" y="26322370"/>
              <a:ext cx="6157826" cy="622627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80DEEF6-26BC-5B1B-CC09-C9885EBEF585}"/>
              </a:ext>
            </a:extLst>
          </p:cNvPr>
          <p:cNvSpPr txBox="1"/>
          <p:nvPr/>
        </p:nvSpPr>
        <p:spPr>
          <a:xfrm>
            <a:off x="14066400" y="25597268"/>
            <a:ext cx="274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North America</a:t>
            </a:r>
            <a:endParaRPr lang="en-GB" sz="2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2C3C04-9883-E632-200E-16DBF0BEE83D}"/>
              </a:ext>
            </a:extLst>
          </p:cNvPr>
          <p:cNvSpPr txBox="1"/>
          <p:nvPr/>
        </p:nvSpPr>
        <p:spPr>
          <a:xfrm>
            <a:off x="19491454" y="25597268"/>
            <a:ext cx="344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UK and Europe</a:t>
            </a:r>
            <a:endParaRPr lang="en-GB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1F3557-63E8-05AA-355E-2F7501CA4005}"/>
              </a:ext>
            </a:extLst>
          </p:cNvPr>
          <p:cNvSpPr txBox="1"/>
          <p:nvPr/>
        </p:nvSpPr>
        <p:spPr>
          <a:xfrm>
            <a:off x="24803994" y="25650979"/>
            <a:ext cx="274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 Zealand</a:t>
            </a:r>
            <a:endParaRPr lang="en-GB" sz="28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DDBAE5-3BD0-02AB-4EDC-4B00AD7E3845}"/>
              </a:ext>
            </a:extLst>
          </p:cNvPr>
          <p:cNvSpPr/>
          <p:nvPr/>
        </p:nvSpPr>
        <p:spPr>
          <a:xfrm>
            <a:off x="12307205" y="26112388"/>
            <a:ext cx="16496046" cy="200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138F0-7AF1-E5F2-4754-D6627CBD68DE}"/>
              </a:ext>
            </a:extLst>
          </p:cNvPr>
          <p:cNvSpPr/>
          <p:nvPr/>
        </p:nvSpPr>
        <p:spPr>
          <a:xfrm>
            <a:off x="12307206" y="32541265"/>
            <a:ext cx="5982504" cy="22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0E6285-BD39-294E-5739-D3A81A101CD5}"/>
              </a:ext>
            </a:extLst>
          </p:cNvPr>
          <p:cNvSpPr/>
          <p:nvPr/>
        </p:nvSpPr>
        <p:spPr>
          <a:xfrm>
            <a:off x="15841493" y="32574133"/>
            <a:ext cx="8083959" cy="187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0C5764-BC70-1304-8803-E9B046C0C187}"/>
              </a:ext>
            </a:extLst>
          </p:cNvPr>
          <p:cNvSpPr/>
          <p:nvPr/>
        </p:nvSpPr>
        <p:spPr>
          <a:xfrm>
            <a:off x="18501227" y="26264788"/>
            <a:ext cx="5262927" cy="102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0CE49-EE94-B9E3-A9D2-05EF1BF5E865}"/>
              </a:ext>
            </a:extLst>
          </p:cNvPr>
          <p:cNvSpPr/>
          <p:nvPr/>
        </p:nvSpPr>
        <p:spPr>
          <a:xfrm>
            <a:off x="22352318" y="33477587"/>
            <a:ext cx="6695142" cy="6394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4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877</Words>
  <Application>Microsoft Office PowerPoint</Application>
  <PresentationFormat>Custom</PresentationFormat>
  <Paragraphs>160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 MT</vt:lpstr>
      <vt:lpstr>GillSansMT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multi-site cerebrospinal fluid collection initiative to facilitate therapeutic development for Huntington’s disease</dc:title>
  <dc:creator>Ed Wild</dc:creator>
  <cp:lastModifiedBy>Elena Pak</cp:lastModifiedBy>
  <cp:revision>284</cp:revision>
  <cp:lastPrinted>2018-05-04T21:40:51Z</cp:lastPrinted>
  <dcterms:created xsi:type="dcterms:W3CDTF">2016-01-13T11:02:58Z</dcterms:created>
  <dcterms:modified xsi:type="dcterms:W3CDTF">2023-04-17T18:37:47Z</dcterms:modified>
</cp:coreProperties>
</file>