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4" r:id="rId1"/>
    <p:sldMasterId id="2147484766" r:id="rId2"/>
  </p:sldMasterIdLst>
  <p:notesMasterIdLst>
    <p:notesMasterId r:id="rId31"/>
  </p:notesMasterIdLst>
  <p:sldIdLst>
    <p:sldId id="500" r:id="rId3"/>
    <p:sldId id="493" r:id="rId4"/>
    <p:sldId id="501" r:id="rId5"/>
    <p:sldId id="536" r:id="rId6"/>
    <p:sldId id="507" r:id="rId7"/>
    <p:sldId id="522" r:id="rId8"/>
    <p:sldId id="508" r:id="rId9"/>
    <p:sldId id="523" r:id="rId10"/>
    <p:sldId id="525" r:id="rId11"/>
    <p:sldId id="514" r:id="rId12"/>
    <p:sldId id="515" r:id="rId13"/>
    <p:sldId id="542" r:id="rId14"/>
    <p:sldId id="543" r:id="rId15"/>
    <p:sldId id="529" r:id="rId16"/>
    <p:sldId id="535" r:id="rId17"/>
    <p:sldId id="527" r:id="rId18"/>
    <p:sldId id="528" r:id="rId19"/>
    <p:sldId id="524" r:id="rId20"/>
    <p:sldId id="520" r:id="rId21"/>
    <p:sldId id="517" r:id="rId22"/>
    <p:sldId id="541" r:id="rId23"/>
    <p:sldId id="548" r:id="rId24"/>
    <p:sldId id="549" r:id="rId25"/>
    <p:sldId id="539" r:id="rId26"/>
    <p:sldId id="545" r:id="rId27"/>
    <p:sldId id="544" r:id="rId28"/>
    <p:sldId id="547" r:id="rId29"/>
    <p:sldId id="4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3C7EC0"/>
    <a:srgbClr val="7788A6"/>
    <a:srgbClr val="56637E"/>
    <a:srgbClr val="DC2A23"/>
    <a:srgbClr val="4C576E"/>
    <a:srgbClr val="7F7F7F"/>
    <a:srgbClr val="EDFEDF"/>
    <a:srgbClr val="DCECCE"/>
    <a:srgbClr val="FFE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00" autoAdjust="0"/>
    <p:restoredTop sz="94103" autoAdjust="0"/>
  </p:normalViewPr>
  <p:slideViewPr>
    <p:cSldViewPr snapToGrid="0" snapToObjects="1">
      <p:cViewPr>
        <p:scale>
          <a:sx n="66" d="100"/>
          <a:sy n="66" d="100"/>
        </p:scale>
        <p:origin x="784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14166-C9C6-684D-9DAA-3690F1D49761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BA07-D591-B24B-87E0-AB7164F7C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BA07-D591-B24B-87E0-AB7164F7CC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BA07-D591-B24B-87E0-AB7164F7CC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BA07-D591-B24B-87E0-AB7164F7CC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BA07-D591-B24B-87E0-AB7164F7CC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0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24777"/>
            <a:ext cx="2592288" cy="9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9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32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24777"/>
            <a:ext cx="2592288" cy="9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2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42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06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0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38" descr="C:\Users\gowen\Documents\HDClarity\Logo\HDClarity-logo-for-light-background-2500px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77" y="5805264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6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106442F9-EF56-43B8-86C6-08E85A913910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22/05/2018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A68D228E-654A-469E-AA7A-8229FD45234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C:\Users\gowen\Documents\HDClarity\Logo\HDClarity-logo-for-light-background-2500px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48" y="2607469"/>
            <a:ext cx="212417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8388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rgbClr val="3C7EC0"/>
                </a:solidFill>
              </a:rPr>
              <a:t>Platform Study </a:t>
            </a:r>
            <a:r>
              <a:rPr lang="en-GB" dirty="0" smtClean="0">
                <a:solidFill>
                  <a:srgbClr val="3C7EC0"/>
                </a:solidFill>
              </a:rPr>
              <a:t>Monitoring</a:t>
            </a:r>
            <a:endParaRPr lang="en-GB" dirty="0">
              <a:solidFill>
                <a:srgbClr val="3C7E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4163"/>
            <a:ext cx="6400800" cy="17526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7788A6"/>
                </a:solidFill>
              </a:rPr>
              <a:t>The  </a:t>
            </a:r>
            <a:r>
              <a:rPr lang="en-GB" sz="3200" dirty="0" smtClean="0">
                <a:solidFill>
                  <a:srgbClr val="7788A6"/>
                </a:solidFill>
              </a:rPr>
              <a:t>                 experience</a:t>
            </a:r>
            <a:endParaRPr lang="en-GB" sz="3200" dirty="0">
              <a:solidFill>
                <a:srgbClr val="7788A6"/>
              </a:solidFill>
            </a:endParaRPr>
          </a:p>
          <a:p>
            <a:endParaRPr lang="en-GB" sz="3200" dirty="0">
              <a:solidFill>
                <a:srgbClr val="7788A6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65792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rgbClr val="7788A6"/>
                </a:solidFill>
              </a:rPr>
              <a:t>Gail Owen, Clinical Trial Manager</a:t>
            </a:r>
          </a:p>
          <a:p>
            <a:r>
              <a:rPr lang="en-GB" sz="1600" dirty="0" smtClean="0">
                <a:solidFill>
                  <a:srgbClr val="7788A6"/>
                </a:solidFill>
              </a:rPr>
              <a:t>Enroll-HD Congress, Quebec 2018</a:t>
            </a:r>
          </a:p>
          <a:p>
            <a:endParaRPr lang="en-GB" sz="1600" dirty="0">
              <a:solidFill>
                <a:srgbClr val="7788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4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Inclusion </a:t>
            </a:r>
            <a:r>
              <a:rPr lang="en-GB" dirty="0"/>
              <a:t>c</a:t>
            </a:r>
            <a:r>
              <a:rPr lang="en-GB" dirty="0" smtClean="0"/>
              <a:t>riteria</a:t>
            </a:r>
            <a:r>
              <a:rPr lang="en-GB" dirty="0"/>
              <a:t/>
            </a:r>
            <a:br>
              <a:rPr lang="en-GB" dirty="0"/>
            </a:br>
            <a:r>
              <a:rPr lang="en-GB" sz="900" dirty="0">
                <a:solidFill>
                  <a:srgbClr val="FF0000"/>
                </a:solidFill>
              </a:rPr>
              <a:t/>
            </a:r>
            <a:br>
              <a:rPr lang="en-GB" sz="900" dirty="0">
                <a:solidFill>
                  <a:srgbClr val="FF0000"/>
                </a:solidFill>
              </a:rPr>
            </a:br>
            <a:endParaRPr lang="en-GB" sz="9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38879"/>
          <a:ext cx="7886700" cy="324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8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67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Group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Local CAG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Disease</a:t>
                      </a:r>
                      <a:r>
                        <a:rPr lang="en-GB" sz="1400" baseline="0" dirty="0" smtClean="0"/>
                        <a:t> Burden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UHDRS Diagnostic</a:t>
                      </a:r>
                      <a:r>
                        <a:rPr lang="en-GB" sz="1400" baseline="0" dirty="0" smtClean="0"/>
                        <a:t> Confidence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UHDRS TFC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Control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&lt;36 </a:t>
                      </a:r>
                    </a:p>
                    <a:p>
                      <a:pPr algn="ctr"/>
                      <a:r>
                        <a:rPr lang="en-GB" sz="1100" dirty="0" smtClean="0"/>
                        <a:t>(</a:t>
                      </a:r>
                      <a:r>
                        <a:rPr lang="en-GB" sz="1100" baseline="0" dirty="0" smtClean="0"/>
                        <a:t>or no known family history)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Early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Premanifest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40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250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Late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Premanifest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40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250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Early 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36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7-13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Moderate 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36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4-6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Late</a:t>
                      </a:r>
                      <a:r>
                        <a:rPr lang="en-GB" sz="1500" baseline="0" dirty="0" smtClean="0"/>
                        <a:t> 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36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0-3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9" y="5122057"/>
            <a:ext cx="3490963" cy="20807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Protocol_HDClarity_VerNo002_2016_0621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EE7-5AB1-4018-A034-F91E8349A7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Inclusion </a:t>
            </a:r>
            <a:r>
              <a:rPr lang="en-GB" dirty="0"/>
              <a:t>criteria</a:t>
            </a:r>
            <a:r>
              <a:rPr lang="en-GB" dirty="0"/>
              <a:t/>
            </a:r>
            <a:br>
              <a:rPr lang="en-GB" dirty="0"/>
            </a:br>
            <a:r>
              <a:rPr lang="en-GB" sz="900" dirty="0">
                <a:solidFill>
                  <a:srgbClr val="FF0000"/>
                </a:solidFill>
              </a:rPr>
              <a:t/>
            </a:r>
            <a:br>
              <a:rPr lang="en-GB" sz="900" dirty="0">
                <a:solidFill>
                  <a:srgbClr val="FF0000"/>
                </a:solidFill>
              </a:rPr>
            </a:br>
            <a:endParaRPr lang="en-GB" sz="900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38879"/>
          <a:ext cx="7886700" cy="324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8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67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Group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Local CAG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Disease</a:t>
                      </a:r>
                      <a:r>
                        <a:rPr lang="en-GB" sz="1400" baseline="0" dirty="0" smtClean="0"/>
                        <a:t> Burden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UHDRS Diagnostic</a:t>
                      </a:r>
                      <a:r>
                        <a:rPr lang="en-GB" sz="1400" baseline="0" dirty="0" smtClean="0"/>
                        <a:t> Confidence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UHDRS TFC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Control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&lt;36 </a:t>
                      </a:r>
                    </a:p>
                    <a:p>
                      <a:pPr algn="ctr"/>
                      <a:r>
                        <a:rPr lang="en-GB" sz="1100" dirty="0" smtClean="0"/>
                        <a:t>(</a:t>
                      </a:r>
                      <a:r>
                        <a:rPr lang="en-GB" sz="1100" baseline="0" dirty="0" smtClean="0"/>
                        <a:t>or no known family history)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Early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Premanifest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40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250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Late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Premanifest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40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250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Early 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40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7-13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Moderate 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40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4-6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70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Late</a:t>
                      </a:r>
                      <a:r>
                        <a:rPr lang="en-GB" sz="1500" baseline="0" dirty="0" smtClean="0"/>
                        <a:t> Manifest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40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-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4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/>
                        <a:t>0-3</a:t>
                      </a:r>
                      <a:endParaRPr lang="en-GB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033591"/>
            <a:ext cx="3152274" cy="1503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Protocol_HDClarity_VerNo003 TBC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EE7-5AB1-4018-A034-F91E8349A7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If there’s no local CAG available or the report does not contain allele lengths, sites must confirm eligibility with </a:t>
            </a:r>
            <a:r>
              <a:rPr lang="en-GB" dirty="0" err="1" smtClean="0"/>
              <a:t>HDClarity</a:t>
            </a:r>
            <a:r>
              <a:rPr lang="en-GB" dirty="0" smtClean="0"/>
              <a:t> CC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Genotype unknown are not </a:t>
            </a:r>
            <a:r>
              <a:rPr lang="en-GB" dirty="0" err="1" smtClean="0"/>
              <a:t>eligibile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Community controls are eligible</a:t>
            </a:r>
          </a:p>
        </p:txBody>
      </p:sp>
    </p:spTree>
    <p:extLst>
      <p:ext uri="{BB962C8B-B14F-4D97-AF65-F5344CB8AC3E}">
        <p14:creationId xmlns:p14="http://schemas.microsoft.com/office/powerpoint/2010/main" val="344445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frequency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698667" y="1583459"/>
            <a:ext cx="1644732" cy="535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5418138" algn="l"/>
                <a:tab pos="6172200" algn="l"/>
                <a:tab pos="7285038" algn="r"/>
              </a:tabLst>
            </a:pPr>
            <a:r>
              <a:rPr lang="en-US" dirty="0" smtClean="0"/>
              <a:t>Sampling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466115" y="1773459"/>
            <a:ext cx="1644732" cy="1455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5418138" algn="l"/>
                <a:tab pos="6172200" algn="l"/>
                <a:tab pos="7285038" algn="r"/>
              </a:tabLst>
            </a:pPr>
            <a:r>
              <a:rPr lang="en-US" dirty="0" smtClean="0"/>
              <a:t>Optional</a:t>
            </a:r>
            <a:br>
              <a:rPr lang="en-US" dirty="0" smtClean="0"/>
            </a:br>
            <a:r>
              <a:rPr lang="en-US" dirty="0" smtClean="0"/>
              <a:t>repeat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sampling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3286" y="2504214"/>
            <a:ext cx="3800104" cy="1688148"/>
            <a:chOff x="163286" y="3014347"/>
            <a:chExt cx="3800104" cy="1688148"/>
          </a:xfrm>
        </p:grpSpPr>
        <p:sp>
          <p:nvSpPr>
            <p:cNvPr id="3" name="Rectangle 2"/>
            <p:cNvSpPr/>
            <p:nvPr/>
          </p:nvSpPr>
          <p:spPr>
            <a:xfrm>
              <a:off x="489859" y="3547083"/>
              <a:ext cx="3051958" cy="558140"/>
            </a:xfrm>
            <a:prstGeom prst="rect">
              <a:avLst/>
            </a:prstGeom>
            <a:solidFill>
              <a:srgbClr val="566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6637E"/>
                </a:solidFill>
              </a:endParaRPr>
            </a:p>
          </p:txBody>
        </p:sp>
        <p:sp>
          <p:nvSpPr>
            <p:cNvPr id="7" name="Content Placeholder 3"/>
            <p:cNvSpPr txBox="1">
              <a:spLocks/>
            </p:cNvSpPr>
            <p:nvPr/>
          </p:nvSpPr>
          <p:spPr>
            <a:xfrm>
              <a:off x="1191986" y="3014347"/>
              <a:ext cx="1644732" cy="5351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5418138" algn="l"/>
                  <a:tab pos="6172200" algn="l"/>
                  <a:tab pos="7285038" algn="r"/>
                </a:tabLst>
              </a:pPr>
              <a:r>
                <a:rPr lang="en-US" dirty="0" smtClean="0"/>
                <a:t>Screening</a:t>
              </a:r>
            </a:p>
          </p:txBody>
        </p:sp>
        <p:sp>
          <p:nvSpPr>
            <p:cNvPr id="14" name="Content Placeholder 3"/>
            <p:cNvSpPr txBox="1">
              <a:spLocks/>
            </p:cNvSpPr>
            <p:nvPr/>
          </p:nvSpPr>
          <p:spPr>
            <a:xfrm>
              <a:off x="163286" y="4167393"/>
              <a:ext cx="2021649" cy="5351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tabLst>
                  <a:tab pos="5418138" algn="l"/>
                  <a:tab pos="6172200" algn="l"/>
                  <a:tab pos="7285038" algn="r"/>
                </a:tabLst>
              </a:pPr>
              <a:r>
                <a:rPr lang="en-US" dirty="0" smtClean="0"/>
                <a:t>-</a:t>
              </a:r>
              <a:r>
                <a:rPr lang="en-US" dirty="0" smtClean="0"/>
                <a:t>30 days</a:t>
              </a:r>
              <a:endParaRPr lang="en-US" dirty="0" smtClean="0"/>
            </a:p>
          </p:txBody>
        </p:sp>
        <p:sp>
          <p:nvSpPr>
            <p:cNvPr id="15" name="Content Placeholder 3"/>
            <p:cNvSpPr txBox="1">
              <a:spLocks/>
            </p:cNvSpPr>
            <p:nvPr/>
          </p:nvSpPr>
          <p:spPr>
            <a:xfrm>
              <a:off x="3093523" y="4167393"/>
              <a:ext cx="869867" cy="5351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tabLst>
                  <a:tab pos="5418138" algn="l"/>
                  <a:tab pos="6172200" algn="l"/>
                  <a:tab pos="7285038" algn="r"/>
                </a:tabLst>
              </a:pPr>
              <a:r>
                <a:rPr lang="en-US" smtClean="0"/>
                <a:t>0</a:t>
              </a:r>
              <a:endParaRPr lang="en-US" dirty="0" smtClean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74" y="2421870"/>
            <a:ext cx="554737" cy="56745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3529940" y="2169923"/>
            <a:ext cx="0" cy="8193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541817" y="3036950"/>
            <a:ext cx="5507179" cy="1155412"/>
            <a:chOff x="3541817" y="3547083"/>
            <a:chExt cx="5507179" cy="1155412"/>
          </a:xfrm>
        </p:grpSpPr>
        <p:sp>
          <p:nvSpPr>
            <p:cNvPr id="5" name="Rectangle 4"/>
            <p:cNvSpPr/>
            <p:nvPr/>
          </p:nvSpPr>
          <p:spPr>
            <a:xfrm>
              <a:off x="3541817" y="3547083"/>
              <a:ext cx="2585853" cy="55814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16" name="Content Placeholder 3"/>
            <p:cNvSpPr txBox="1">
              <a:spLocks/>
            </p:cNvSpPr>
            <p:nvPr/>
          </p:nvSpPr>
          <p:spPr>
            <a:xfrm>
              <a:off x="8179129" y="4167393"/>
              <a:ext cx="869867" cy="5351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tabLst>
                  <a:tab pos="5418138" algn="l"/>
                  <a:tab pos="6172200" algn="l"/>
                  <a:tab pos="7285038" algn="r"/>
                </a:tabLst>
              </a:pPr>
              <a:r>
                <a:rPr lang="en-US" smtClean="0"/>
                <a:t>+56</a:t>
              </a:r>
              <a:endParaRPr lang="en-US" dirty="0" smtClean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24700" y="3547083"/>
              <a:ext cx="2585853" cy="558140"/>
            </a:xfrm>
            <a:prstGeom prst="rect">
              <a:avLst/>
            </a:prstGeom>
            <a:solidFill>
              <a:srgbClr val="778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3"/>
            <p:cNvSpPr txBox="1">
              <a:spLocks/>
            </p:cNvSpPr>
            <p:nvPr/>
          </p:nvSpPr>
          <p:spPr>
            <a:xfrm>
              <a:off x="5636326" y="4167393"/>
              <a:ext cx="869867" cy="5351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tabLst>
                  <a:tab pos="5418138" algn="l"/>
                  <a:tab pos="6172200" algn="l"/>
                  <a:tab pos="7285038" algn="r"/>
                </a:tabLst>
              </a:pPr>
              <a:r>
                <a:rPr lang="en-US" smtClean="0"/>
                <a:t>+28</a:t>
              </a:r>
              <a:endParaRPr lang="en-US" dirty="0" smtClean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20" y="2421870"/>
            <a:ext cx="554737" cy="567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1986" y="4369869"/>
            <a:ext cx="698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3C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3 visits within 4-8 weeks</a:t>
            </a:r>
            <a:endParaRPr lang="en-GB" sz="2400" b="1" dirty="0">
              <a:solidFill>
                <a:srgbClr val="3C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Definitions for reportable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AEs must be reported within 48 hours using the </a:t>
            </a:r>
            <a:r>
              <a:rPr lang="en-GB" dirty="0" err="1" smtClean="0"/>
              <a:t>HDClarity</a:t>
            </a:r>
            <a:r>
              <a:rPr lang="en-GB" dirty="0" smtClean="0"/>
              <a:t> specific AE log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Verbatim term describing the event (</a:t>
            </a:r>
            <a:r>
              <a:rPr lang="en-GB" dirty="0" err="1"/>
              <a:t>Medra</a:t>
            </a:r>
            <a:r>
              <a:rPr lang="en-GB" dirty="0"/>
              <a:t>)</a:t>
            </a:r>
          </a:p>
          <a:p>
            <a:pPr lvl="1">
              <a:spcAft>
                <a:spcPts val="1200"/>
              </a:spcAft>
            </a:pPr>
            <a:r>
              <a:rPr lang="x-none" dirty="0"/>
              <a:t>Date of event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dirty="0" smtClean="0"/>
              <a:t>Severity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Relationship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Final outcome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Expected</a:t>
            </a:r>
            <a:endParaRPr lang="en-GB" dirty="0"/>
          </a:p>
          <a:p>
            <a:pPr marL="457200" lvl="1" indent="0">
              <a:spcAft>
                <a:spcPts val="12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29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Definitions for reportable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SAEs must be reported within 24 hours using the SAE </a:t>
            </a:r>
            <a:r>
              <a:rPr lang="en-GB" dirty="0" err="1" smtClean="0"/>
              <a:t>eCRF</a:t>
            </a:r>
            <a:endParaRPr lang="en-GB" dirty="0" smtClean="0"/>
          </a:p>
          <a:p>
            <a:pPr lvl="1">
              <a:spcAft>
                <a:spcPts val="1200"/>
              </a:spcAft>
            </a:pPr>
            <a:r>
              <a:rPr lang="en-US" sz="1800" dirty="0"/>
              <a:t>Brief description of the SAE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Category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Any medical, behavioural, or other intervention taken as a result of this </a:t>
            </a:r>
            <a:r>
              <a:rPr lang="en-GB" dirty="0" smtClean="0"/>
              <a:t>SAE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Final outcome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Status of the SAE </a:t>
            </a:r>
            <a:r>
              <a:rPr lang="en-GB" dirty="0" smtClean="0"/>
              <a:t>report</a:t>
            </a:r>
            <a:endParaRPr lang="en-GB" dirty="0"/>
          </a:p>
          <a:p>
            <a:pPr lvl="1">
              <a:spcAft>
                <a:spcPts val="1200"/>
              </a:spcAft>
            </a:pPr>
            <a:endParaRPr lang="en-GB" dirty="0" smtClean="0"/>
          </a:p>
          <a:p>
            <a:pPr>
              <a:spcAft>
                <a:spcPts val="1200"/>
              </a:spcAft>
            </a:pPr>
            <a:endParaRPr lang="en-GB" dirty="0"/>
          </a:p>
          <a:p>
            <a:pPr marL="457200" lvl="1" indent="0">
              <a:spcAft>
                <a:spcPts val="12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05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specific waivers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More than 60 days </a:t>
            </a:r>
            <a:r>
              <a:rPr lang="en-GB" dirty="0"/>
              <a:t>between the last Enroll-HD visit and the </a:t>
            </a:r>
            <a:r>
              <a:rPr lang="en-GB" dirty="0" err="1"/>
              <a:t>HDClarity</a:t>
            </a:r>
            <a:r>
              <a:rPr lang="en-GB" dirty="0"/>
              <a:t> Screening visit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More than </a:t>
            </a:r>
            <a:r>
              <a:rPr lang="en-GB" dirty="0"/>
              <a:t>30 days between the </a:t>
            </a:r>
            <a:r>
              <a:rPr lang="en-GB" dirty="0" err="1"/>
              <a:t>HDClarity</a:t>
            </a:r>
            <a:r>
              <a:rPr lang="en-GB" dirty="0"/>
              <a:t> Screening and </a:t>
            </a:r>
            <a:r>
              <a:rPr lang="en-GB" dirty="0" err="1"/>
              <a:t>HDClarity</a:t>
            </a:r>
            <a:r>
              <a:rPr lang="en-GB" dirty="0"/>
              <a:t> </a:t>
            </a:r>
            <a:r>
              <a:rPr lang="en-GB" dirty="0" smtClean="0"/>
              <a:t>Sampling Visits</a:t>
            </a:r>
          </a:p>
          <a:p>
            <a:pPr>
              <a:spcAft>
                <a:spcPts val="1200"/>
              </a:spcAft>
            </a:pPr>
            <a:r>
              <a:rPr lang="en-GB" dirty="0"/>
              <a:t>Any variations to the Inclusion and/or Exclusion </a:t>
            </a:r>
            <a:r>
              <a:rPr lang="en-GB" dirty="0" smtClean="0"/>
              <a:t>criteria including screening safety bloods out of range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In addition, CI approval is required in advance for rescreening</a:t>
            </a:r>
            <a:endParaRPr lang="en-GB" dirty="0"/>
          </a:p>
          <a:p>
            <a:pPr marL="457200" lvl="1" indent="0">
              <a:spcAft>
                <a:spcPts val="1200"/>
              </a:spcAft>
              <a:buNone/>
            </a:pPr>
            <a:endParaRPr lang="en-GB" i="1" dirty="0"/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01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Cross-site </a:t>
            </a:r>
            <a:r>
              <a:rPr lang="en-GB" dirty="0" err="1" smtClean="0"/>
              <a:t>enrollment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Protocol_HDClarity_VerNo002_2016_0621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EE7-5AB1-4018-A034-F91E8349A73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6382" t="25343" r="61073" b="19151"/>
          <a:stretch/>
        </p:blipFill>
        <p:spPr bwMode="auto">
          <a:xfrm>
            <a:off x="761235" y="1417638"/>
            <a:ext cx="6679093" cy="4242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00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7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IMV scheduling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GB" dirty="0" err="1"/>
              <a:t>HDClarity</a:t>
            </a:r>
            <a:r>
              <a:rPr lang="en-GB" dirty="0"/>
              <a:t> IMVs are performed alongside an Enroll-HD IMV</a:t>
            </a:r>
          </a:p>
          <a:p>
            <a:pPr>
              <a:spcAft>
                <a:spcPts val="1200"/>
              </a:spcAft>
            </a:pPr>
            <a:r>
              <a:rPr lang="en-GB" dirty="0" err="1" smtClean="0"/>
              <a:t>HDClarity</a:t>
            </a:r>
            <a:r>
              <a:rPr lang="en-GB" dirty="0" smtClean="0"/>
              <a:t> </a:t>
            </a:r>
            <a:r>
              <a:rPr lang="en-GB" dirty="0"/>
              <a:t>Clinical Site Status Tracker </a:t>
            </a:r>
            <a:r>
              <a:rPr lang="en-GB" dirty="0" smtClean="0"/>
              <a:t>is circulated weekly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Current recruitment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Site status (in set-up, open to recruitment)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Enroll-HD inform </a:t>
            </a:r>
            <a:r>
              <a:rPr lang="en-GB" dirty="0" err="1" smtClean="0"/>
              <a:t>HDClarity</a:t>
            </a:r>
            <a:r>
              <a:rPr lang="en-GB" dirty="0" smtClean="0"/>
              <a:t> CC of the planned IMV </a:t>
            </a:r>
            <a:r>
              <a:rPr lang="en-GB" dirty="0"/>
              <a:t>scheduling 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The date of the RDR tracker request is provided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Time allocated depends on the number of eligible visits	</a:t>
            </a:r>
          </a:p>
          <a:p>
            <a:pPr>
              <a:spcAft>
                <a:spcPts val="1200"/>
              </a:spcAf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5035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916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HDClarity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a multi-site CSF and plasma collection 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urrently active in Canada, US, UK and Germany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ites planned in Spain, Italy, Poland, Portugal, France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Minimum of 2 study visits, screening and sampling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20ml CSF and up to 50ml plasma are collected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for repeat sampling visits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HDClarity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PI is not necessarily the Enroll-HD PI</a:t>
            </a:r>
          </a:p>
        </p:txBody>
      </p:sp>
    </p:spTree>
    <p:extLst>
      <p:ext uri="{BB962C8B-B14F-4D97-AF65-F5344CB8AC3E}">
        <p14:creationId xmlns:p14="http://schemas.microsoft.com/office/powerpoint/2010/main" val="12506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During the IMV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Review </a:t>
            </a:r>
            <a:r>
              <a:rPr lang="en-GB" dirty="0"/>
              <a:t>of informed consent forms </a:t>
            </a:r>
          </a:p>
          <a:p>
            <a:r>
              <a:rPr lang="en-GB" dirty="0"/>
              <a:t>Verify eligibility of enrolled participants</a:t>
            </a:r>
          </a:p>
          <a:p>
            <a:r>
              <a:rPr lang="en-GB" dirty="0"/>
              <a:t>Review </a:t>
            </a:r>
            <a:r>
              <a:rPr lang="en-GB" dirty="0" err="1"/>
              <a:t>HDClarity</a:t>
            </a:r>
            <a:r>
              <a:rPr lang="en-GB" dirty="0"/>
              <a:t> ERB/ REB/ IRB approval of revisions to </a:t>
            </a:r>
            <a:r>
              <a:rPr lang="en-GB" dirty="0" smtClean="0"/>
              <a:t>ICF</a:t>
            </a:r>
          </a:p>
          <a:p>
            <a:r>
              <a:rPr lang="en-GB" dirty="0" smtClean="0"/>
              <a:t>Check status </a:t>
            </a:r>
            <a:r>
              <a:rPr lang="en-GB" dirty="0"/>
              <a:t>of required revisions noted during </a:t>
            </a:r>
            <a:r>
              <a:rPr lang="en-GB" dirty="0" smtClean="0"/>
              <a:t>previous IMV</a:t>
            </a:r>
            <a:endParaRPr lang="en-GB" dirty="0"/>
          </a:p>
          <a:p>
            <a:r>
              <a:rPr lang="en-GB" dirty="0"/>
              <a:t>Continued adequacy of study staff and facilities for </a:t>
            </a:r>
            <a:r>
              <a:rPr lang="en-GB" dirty="0" err="1" smtClean="0"/>
              <a:t>HDClarity</a:t>
            </a:r>
            <a:endParaRPr lang="en-GB" dirty="0" smtClean="0"/>
          </a:p>
          <a:p>
            <a:r>
              <a:rPr lang="en-GB" dirty="0" smtClean="0"/>
              <a:t>Review </a:t>
            </a:r>
            <a:r>
              <a:rPr lang="en-GB" dirty="0"/>
              <a:t>of new and ongoing AEs and SAEs </a:t>
            </a:r>
            <a:endParaRPr lang="en-GB" dirty="0" smtClean="0"/>
          </a:p>
          <a:p>
            <a:r>
              <a:rPr lang="en-GB" dirty="0" smtClean="0"/>
              <a:t>Protocol violations</a:t>
            </a:r>
          </a:p>
          <a:p>
            <a:r>
              <a:rPr lang="en-GB" dirty="0" smtClean="0"/>
              <a:t>Inspect ISF</a:t>
            </a:r>
          </a:p>
          <a:p>
            <a:r>
              <a:rPr lang="en-GB" dirty="0" smtClean="0"/>
              <a:t>Equipment</a:t>
            </a:r>
          </a:p>
          <a:p>
            <a:r>
              <a:rPr lang="en-GB" dirty="0" smtClean="0"/>
              <a:t>Source data verification</a:t>
            </a:r>
            <a:endParaRPr lang="en-GB" dirty="0"/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38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Protocol_HDClarity_VerNo002_2016_0621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EE7-5AB1-4018-A034-F91E8349A735}" type="slidenum">
              <a:rPr lang="en-GB" smtClean="0"/>
              <a:t>21</a:t>
            </a:fld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 smtClean="0"/>
              <a:t>Source Data Verification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4012"/>
            <a:ext cx="8609797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Screening visit SDV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100% for ICFs, </a:t>
            </a:r>
            <a:r>
              <a:rPr lang="en-GB" dirty="0" err="1" smtClean="0"/>
              <a:t>inc</a:t>
            </a:r>
            <a:r>
              <a:rPr lang="en-GB" dirty="0" smtClean="0"/>
              <a:t>/</a:t>
            </a:r>
            <a:r>
              <a:rPr lang="en-GB" dirty="0" err="1" smtClean="0"/>
              <a:t>exc</a:t>
            </a:r>
            <a:r>
              <a:rPr lang="en-GB" dirty="0" smtClean="0"/>
              <a:t> criteria, waivers, AEs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50% for screening safety blood reports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25% </a:t>
            </a:r>
            <a:r>
              <a:rPr lang="en-GB" dirty="0" smtClean="0"/>
              <a:t>for Concomitant </a:t>
            </a:r>
            <a:r>
              <a:rPr lang="en-GB" dirty="0"/>
              <a:t>medications </a:t>
            </a:r>
            <a:r>
              <a:rPr lang="en-GB" dirty="0" smtClean="0"/>
              <a:t>and comorbid </a:t>
            </a:r>
            <a:r>
              <a:rPr lang="en-GB" dirty="0"/>
              <a:t>conditions </a:t>
            </a:r>
            <a:endParaRPr lang="en-GB" dirty="0" smtClean="0"/>
          </a:p>
          <a:p>
            <a:pPr lvl="1">
              <a:spcAft>
                <a:spcPts val="1200"/>
              </a:spcAft>
            </a:pPr>
            <a:r>
              <a:rPr lang="en-GB" dirty="0" smtClean="0"/>
              <a:t>10% for Enroll-HD </a:t>
            </a:r>
            <a:r>
              <a:rPr lang="en-GB" dirty="0"/>
              <a:t>core assessments </a:t>
            </a:r>
            <a:r>
              <a:rPr lang="en-GB" dirty="0" smtClean="0"/>
              <a:t>completed </a:t>
            </a:r>
            <a:r>
              <a:rPr lang="en-GB" dirty="0"/>
              <a:t>at </a:t>
            </a:r>
            <a:r>
              <a:rPr lang="en-GB" dirty="0" smtClean="0"/>
              <a:t>screening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Sampling visit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100% </a:t>
            </a:r>
            <a:r>
              <a:rPr lang="en-GB" dirty="0" smtClean="0"/>
              <a:t>eligibility check, </a:t>
            </a:r>
            <a:r>
              <a:rPr lang="en-GB" dirty="0"/>
              <a:t>waivers, </a:t>
            </a:r>
            <a:r>
              <a:rPr lang="en-GB" dirty="0" smtClean="0"/>
              <a:t>AEs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dirty="0" smtClean="0"/>
              <a:t>50% for CSF and blood collection and processing and CSF cell counts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25</a:t>
            </a:r>
            <a:r>
              <a:rPr lang="en-GB" dirty="0"/>
              <a:t>% for Concomitant medications and comorbid conditions 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GB" dirty="0"/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6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As a minimum requirement, ICF checks must be complete before samples can be shared</a:t>
            </a:r>
          </a:p>
          <a:p>
            <a:pPr>
              <a:spcAft>
                <a:spcPts val="1200"/>
              </a:spcAft>
            </a:pPr>
            <a:r>
              <a:rPr lang="en-GB" dirty="0" err="1" smtClean="0"/>
              <a:t>HDClarity</a:t>
            </a:r>
            <a:r>
              <a:rPr lang="en-GB" dirty="0" smtClean="0"/>
              <a:t> shipment page now includes a notification that ICF has been checked off</a:t>
            </a:r>
          </a:p>
          <a:p>
            <a:pPr>
              <a:spcAft>
                <a:spcPts val="1200"/>
              </a:spcAft>
            </a:pPr>
            <a:r>
              <a:rPr lang="en-GB" dirty="0" err="1" smtClean="0"/>
              <a:t>HDClarity</a:t>
            </a:r>
            <a:r>
              <a:rPr lang="en-GB" dirty="0" smtClean="0"/>
              <a:t> ICF monitoring form in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6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Working with central laboratories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Laboratory staff are often not part of the clinical site team under the direction of the site PI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Central or external labs have local SOPs for sample processing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Only the lab manager may be named on the delegation log and is responsible for ensuring lab staff are trained on the study protocol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Paper forms and worksheets are provided</a:t>
            </a:r>
          </a:p>
          <a:p>
            <a:pPr lvl="1">
              <a:spcAft>
                <a:spcPts val="1200"/>
              </a:spcAft>
            </a:pPr>
            <a:r>
              <a:rPr lang="en-GB" dirty="0" err="1" smtClean="0"/>
              <a:t>Biosample</a:t>
            </a:r>
            <a:r>
              <a:rPr lang="en-GB" dirty="0" smtClean="0"/>
              <a:t> processing kits are mixed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Implausible processing times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Number of samples implausible or incorrectly recorded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Time of storage </a:t>
            </a:r>
          </a:p>
          <a:p>
            <a:pPr lvl="1"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09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Protocol_HDClarity_VerNo002_2016_0621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EE7-5AB1-4018-A034-F91E8349A735}" type="slidenum">
              <a:rPr lang="en-GB" smtClean="0"/>
              <a:t>24</a:t>
            </a:fld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 smtClean="0"/>
              <a:t>Screening safety bloods</a:t>
            </a:r>
            <a:endParaRPr lang="en-GB" dirty="0"/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23370" r="65112" b="29018"/>
          <a:stretch>
            <a:fillRect/>
          </a:stretch>
        </p:blipFill>
        <p:spPr bwMode="auto">
          <a:xfrm>
            <a:off x="349717" y="1697222"/>
            <a:ext cx="4072127" cy="351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14182" r="22446" b="20622"/>
          <a:stretch>
            <a:fillRect/>
          </a:stretch>
        </p:blipFill>
        <p:spPr bwMode="auto">
          <a:xfrm>
            <a:off x="4752975" y="2404494"/>
            <a:ext cx="36004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6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CSF cell counts</a:t>
            </a:r>
            <a:endParaRPr lang="en-GB" dirty="0"/>
          </a:p>
        </p:txBody>
      </p:sp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7274" r="59850" b="26285"/>
          <a:stretch>
            <a:fillRect/>
          </a:stretch>
        </p:blipFill>
        <p:spPr bwMode="auto">
          <a:xfrm>
            <a:off x="1800225" y="1266725"/>
            <a:ext cx="55435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17924" r="3058" b="25153"/>
          <a:stretch>
            <a:fillRect/>
          </a:stretch>
        </p:blipFill>
        <p:spPr bwMode="auto">
          <a:xfrm>
            <a:off x="1931193" y="3989622"/>
            <a:ext cx="5281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 violations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Ahead </a:t>
            </a:r>
            <a:r>
              <a:rPr lang="en-GB" dirty="0"/>
              <a:t>of the IMV, the </a:t>
            </a:r>
            <a:r>
              <a:rPr lang="en-GB" dirty="0" err="1"/>
              <a:t>HDClarity</a:t>
            </a:r>
            <a:r>
              <a:rPr lang="en-GB" dirty="0"/>
              <a:t> PV tracker is </a:t>
            </a:r>
            <a:r>
              <a:rPr lang="en-GB" dirty="0" smtClean="0"/>
              <a:t>provided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Informed consent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Data protection</a:t>
            </a:r>
          </a:p>
          <a:p>
            <a:pPr lvl="1">
              <a:spcAft>
                <a:spcPts val="1200"/>
              </a:spcAft>
            </a:pPr>
            <a:r>
              <a:rPr lang="en-GB" dirty="0" err="1" smtClean="0"/>
              <a:t>Inc</a:t>
            </a:r>
            <a:r>
              <a:rPr lang="en-GB" dirty="0" smtClean="0"/>
              <a:t>/</a:t>
            </a:r>
            <a:r>
              <a:rPr lang="en-GB" dirty="0" err="1" smtClean="0"/>
              <a:t>exc</a:t>
            </a:r>
            <a:r>
              <a:rPr lang="en-GB" dirty="0" smtClean="0"/>
              <a:t> criteria</a:t>
            </a:r>
          </a:p>
          <a:p>
            <a:pPr lvl="1">
              <a:spcAft>
                <a:spcPts val="1200"/>
              </a:spcAft>
            </a:pPr>
            <a:r>
              <a:rPr lang="en-GB" dirty="0" err="1" smtClean="0"/>
              <a:t>Biosamples</a:t>
            </a:r>
            <a:r>
              <a:rPr lang="en-GB" dirty="0" smtClean="0"/>
              <a:t> (CSF or blood volume, samples stored incorrectly)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Safety (unreported S/AE, LP when safety bloods out of range)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Other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Few PVs but most common are informed consent, CAG ineligibility, blood volume &gt;50ml and AE reported &gt;48 hours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Need to be informed of any Enroll-HD PVs that may necessitate quarantine of </a:t>
            </a:r>
            <a:r>
              <a:rPr lang="en-GB" dirty="0" err="1" smtClean="0"/>
              <a:t>HDClarity</a:t>
            </a:r>
            <a:r>
              <a:rPr lang="en-GB" dirty="0" smtClean="0"/>
              <a:t> data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2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IMV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A separate report template for each platform study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IMV follow up letter sent to site and </a:t>
            </a:r>
            <a:r>
              <a:rPr lang="en-GB" dirty="0" err="1" smtClean="0"/>
              <a:t>HDClarity</a:t>
            </a:r>
            <a:r>
              <a:rPr lang="en-GB" dirty="0" smtClean="0"/>
              <a:t> CC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IMV report and PV tracker sent to </a:t>
            </a:r>
            <a:r>
              <a:rPr lang="en-GB" dirty="0" err="1" smtClean="0"/>
              <a:t>HDClarity</a:t>
            </a:r>
            <a:r>
              <a:rPr lang="en-GB" dirty="0" smtClean="0"/>
              <a:t> CC 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15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57063" y="3746672"/>
            <a:ext cx="6429737" cy="384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Ed Wild, 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Stef 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Gosling, Filipe Brogueira Rodrigues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5999" y="2822757"/>
            <a:ext cx="65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Elena Pak,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Dipinder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Kaur,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Jamie Levey, Sherry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Lifer,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Rebecca Rocha, Dave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Rankin,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Robi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Blumenstein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702444"/>
            <a:ext cx="2228126" cy="3844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none" spc="50" baseline="0">
                <a:solidFill>
                  <a:srgbClr val="DC2A23"/>
                </a:solidFill>
                <a:latin typeface="Helvetica Neue"/>
                <a:ea typeface="+mj-ea"/>
                <a:cs typeface="Helvetica Neue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 smtClean="0">
                <a:solidFill>
                  <a:srgbClr val="56637E"/>
                </a:solidFill>
              </a:rPr>
              <a:t>UCL</a:t>
            </a:r>
            <a:endParaRPr lang="en-US" sz="2400" dirty="0">
              <a:solidFill>
                <a:srgbClr val="56637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9920" y="2782091"/>
            <a:ext cx="200820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none" spc="50" baseline="0">
                <a:solidFill>
                  <a:srgbClr val="DC2A23"/>
                </a:solidFill>
                <a:latin typeface="Helvetica Neue"/>
                <a:ea typeface="+mj-ea"/>
                <a:cs typeface="Helvetica Neue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 err="1" smtClean="0">
                <a:solidFill>
                  <a:srgbClr val="56637E"/>
                </a:solidFill>
              </a:rPr>
              <a:t>HDClarity</a:t>
            </a:r>
            <a:endParaRPr lang="en-US" sz="2400" dirty="0">
              <a:solidFill>
                <a:srgbClr val="56637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99" y="1714980"/>
            <a:ext cx="6568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Eileen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Neacy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Olivia Handley, Torsten Illmann &amp; team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, Selene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Capodarca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Shilpa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Deshpande, Jenny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Townhill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 Jenny Callaghan, Language Coordinators and CRAs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920" y="1674314"/>
            <a:ext cx="200820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none" spc="50" baseline="0">
                <a:solidFill>
                  <a:srgbClr val="DC2A23"/>
                </a:solidFill>
                <a:latin typeface="Helvetica Neue"/>
                <a:ea typeface="+mj-ea"/>
                <a:cs typeface="Helvetica Neue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 smtClean="0">
                <a:solidFill>
                  <a:srgbClr val="56637E"/>
                </a:solidFill>
              </a:rPr>
              <a:t>Enroll-HD &amp; EHDN</a:t>
            </a:r>
            <a:endParaRPr lang="en-US" sz="2400" dirty="0">
              <a:solidFill>
                <a:srgbClr val="566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23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Enroll-HD is the platform for </a:t>
            </a:r>
            <a:r>
              <a:rPr lang="en-US" dirty="0" err="1" smtClean="0"/>
              <a:t>HDClarity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Sites </a:t>
            </a:r>
            <a:r>
              <a:rPr lang="en-US" dirty="0" smtClean="0"/>
              <a:t>and participants must </a:t>
            </a:r>
            <a:r>
              <a:rPr lang="en-US" dirty="0" smtClean="0"/>
              <a:t>be active in Enroll-HD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Linked EDC </a:t>
            </a:r>
            <a:r>
              <a:rPr lang="en-US" dirty="0" smtClean="0"/>
              <a:t>used for </a:t>
            </a:r>
            <a:r>
              <a:rPr lang="en-US" dirty="0" err="1" smtClean="0"/>
              <a:t>HDClarity</a:t>
            </a:r>
            <a:r>
              <a:rPr lang="en-US" dirty="0" smtClean="0"/>
              <a:t> data capture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Enroll-HD core assessments are repeated at </a:t>
            </a:r>
            <a:r>
              <a:rPr lang="en-US" dirty="0" err="1" smtClean="0"/>
              <a:t>HDClarity</a:t>
            </a:r>
            <a:r>
              <a:rPr lang="en-US" dirty="0" smtClean="0"/>
              <a:t> screening </a:t>
            </a:r>
            <a:r>
              <a:rPr lang="en-US" dirty="0"/>
              <a:t>if &gt;2 months </a:t>
            </a:r>
            <a:r>
              <a:rPr lang="en-US" dirty="0" smtClean="0"/>
              <a:t>since Enroll-HD </a:t>
            </a:r>
            <a:r>
              <a:rPr lang="en-US" dirty="0"/>
              <a:t>visit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Enroll-HD General Forms are updated at all visits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02" y="250030"/>
            <a:ext cx="3506929" cy="1350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6" y="279374"/>
            <a:ext cx="3668960" cy="1320825"/>
          </a:xfrm>
          <a:prstGeom prst="rect">
            <a:avLst/>
          </a:prstGeom>
        </p:spPr>
      </p:pic>
      <p:pic>
        <p:nvPicPr>
          <p:cNvPr id="1026" name="Picture 2" descr="ttp://pngimg.com/upload/heart_PNG7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26" y="391777"/>
            <a:ext cx="98782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1131095"/>
            <a:ext cx="7886700" cy="49688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HDClarity</a:t>
            </a:r>
            <a:r>
              <a:rPr lang="en-GB" dirty="0" smtClean="0"/>
              <a:t> EDC</a:t>
            </a:r>
            <a:endParaRPr lang="en-GB" b="1" dirty="0">
              <a:solidFill>
                <a:schemeClr val="accent5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6844" t="20880" r="61151" b="60391"/>
          <a:stretch/>
        </p:blipFill>
        <p:spPr bwMode="auto">
          <a:xfrm>
            <a:off x="700213" y="1853816"/>
            <a:ext cx="5238438" cy="1290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6947" t="21503" r="61670" b="60388"/>
          <a:stretch/>
        </p:blipFill>
        <p:spPr bwMode="auto">
          <a:xfrm>
            <a:off x="700213" y="4536716"/>
            <a:ext cx="5238438" cy="1174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0557" y="1993958"/>
            <a:ext cx="1687664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General Forms are visible and able to enter data at every visit and every study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2301" y="3284386"/>
            <a:ext cx="1729409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</a:rPr>
              <a:t>When Enroll-HD visit has not occurred within 60 days of HDClarity Screening then the Enroll core assessments are repeated during screening</a:t>
            </a:r>
            <a:endParaRPr lang="en-GB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72161" y="1993957"/>
            <a:ext cx="668396" cy="350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 rotWithShape="1">
          <a:blip r:embed="rId4"/>
          <a:srcRect l="6840" t="21474" r="61980" b="60993"/>
          <a:stretch/>
        </p:blipFill>
        <p:spPr bwMode="auto">
          <a:xfrm>
            <a:off x="700213" y="3025506"/>
            <a:ext cx="5238438" cy="1136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0213" y="1627981"/>
            <a:ext cx="1705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</a:rPr>
              <a:t>HDClarity Screening </a:t>
            </a:r>
            <a:endParaRPr lang="en-GB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76747" y="4000710"/>
            <a:ext cx="17055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8652" y="4280287"/>
            <a:ext cx="1705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>
                    <a:lumMod val="50000"/>
                  </a:schemeClr>
                </a:solidFill>
              </a:rPr>
              <a:t>HDClarity Sampling </a:t>
            </a:r>
            <a:endParaRPr lang="en-GB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Protocol_HDClarity_VerNo002_2016_0621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EE7-5AB1-4018-A034-F91E8349A7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set up and training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3545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Enroll-HD team advise on site selection based on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known expertise and clinical trial experience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in Enroll-HD (recruitment, site issues, PVs, data entry)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 population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site selection questionnaire then determines if the site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able to deliver the protocol (e.g. rapid sample processing)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has access to the necessary equipment (-80 freezer, 2 centrifuges)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access to a certified lab able to perform CSF cell counts</a:t>
            </a:r>
          </a:p>
          <a:p>
            <a:pPr lvl="1">
              <a:spcAft>
                <a:spcPts val="12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Site set </a:t>
            </a:r>
            <a:r>
              <a:rPr lang="en-GB" dirty="0" smtClean="0"/>
              <a:t>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When an approved ICF and site agreement are in place, </a:t>
            </a:r>
            <a:r>
              <a:rPr lang="en-GB" dirty="0" err="1" smtClean="0"/>
              <a:t>HDClarity</a:t>
            </a:r>
            <a:r>
              <a:rPr lang="en-GB" dirty="0" smtClean="0"/>
              <a:t> CC collect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PI signed protocol            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dirty="0"/>
              <a:t>PI signed delegation log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CVs and GCP for </a:t>
            </a:r>
            <a:r>
              <a:rPr lang="en-GB" dirty="0"/>
              <a:t>everyone on </a:t>
            </a:r>
            <a:r>
              <a:rPr lang="en-GB" dirty="0" smtClean="0"/>
              <a:t>the delegation </a:t>
            </a:r>
            <a:r>
              <a:rPr lang="en-GB" dirty="0"/>
              <a:t>log            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User </a:t>
            </a:r>
            <a:r>
              <a:rPr lang="en-GB" dirty="0"/>
              <a:t>Roles and Responsibilities Form </a:t>
            </a:r>
            <a:r>
              <a:rPr lang="en-GB" dirty="0" smtClean="0"/>
              <a:t>(URRF) for EDC access                </a:t>
            </a:r>
            <a:endParaRPr lang="en-GB" dirty="0"/>
          </a:p>
          <a:p>
            <a:pPr lvl="1">
              <a:spcAft>
                <a:spcPts val="1200"/>
              </a:spcAft>
            </a:pPr>
            <a:r>
              <a:rPr lang="en-GB" dirty="0" smtClean="0"/>
              <a:t>Calibration </a:t>
            </a:r>
            <a:r>
              <a:rPr lang="en-GB" dirty="0"/>
              <a:t>certificates for pipettes, centrifuges and freezer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The </a:t>
            </a:r>
            <a:r>
              <a:rPr lang="en-GB" dirty="0" err="1" smtClean="0"/>
              <a:t>HDClarity</a:t>
            </a:r>
            <a:r>
              <a:rPr lang="en-GB" dirty="0" smtClean="0"/>
              <a:t> delegation log is checked with the Enroll-HD team to ensure that all </a:t>
            </a:r>
            <a:r>
              <a:rPr lang="en-GB" dirty="0" err="1" smtClean="0"/>
              <a:t>raters</a:t>
            </a:r>
            <a:r>
              <a:rPr lang="en-GB" dirty="0" smtClean="0"/>
              <a:t> are appropriately certified</a:t>
            </a:r>
          </a:p>
          <a:p>
            <a:pPr>
              <a:spcAft>
                <a:spcPts val="1200"/>
              </a:spcAft>
            </a:pPr>
            <a:r>
              <a:rPr lang="en-GB" dirty="0" err="1" smtClean="0"/>
              <a:t>HDClarity</a:t>
            </a:r>
            <a:r>
              <a:rPr lang="en-GB" dirty="0" smtClean="0"/>
              <a:t> CC collect medical license registration information for </a:t>
            </a:r>
            <a:r>
              <a:rPr lang="en-GB" dirty="0"/>
              <a:t>all clinicians </a:t>
            </a:r>
            <a:r>
              <a:rPr lang="en-GB" dirty="0" smtClean="0"/>
              <a:t>that are not already in Enroll-HD</a:t>
            </a:r>
          </a:p>
          <a:p>
            <a:pPr>
              <a:spcAft>
                <a:spcPts val="1200"/>
              </a:spcAft>
            </a:pPr>
            <a:endParaRPr lang="en-GB" dirty="0" smtClean="0"/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10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initiation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Prior to the </a:t>
            </a:r>
            <a:r>
              <a:rPr lang="en-GB" dirty="0"/>
              <a:t>site initiation visit (SIV</a:t>
            </a:r>
            <a:r>
              <a:rPr lang="en-GB" dirty="0" smtClean="0"/>
              <a:t>), the site are given access to the </a:t>
            </a:r>
            <a:r>
              <a:rPr lang="en-GB" dirty="0" err="1" smtClean="0"/>
              <a:t>HDClarity</a:t>
            </a:r>
            <a:r>
              <a:rPr lang="en-GB" dirty="0" smtClean="0"/>
              <a:t> training videos on the EDC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 study-specific investigator site file is provided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The first </a:t>
            </a:r>
            <a:r>
              <a:rPr lang="en-GB" dirty="0" err="1" smtClean="0"/>
              <a:t>biosample</a:t>
            </a:r>
            <a:r>
              <a:rPr lang="en-GB" dirty="0" smtClean="0"/>
              <a:t> kits are provided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The SIV </a:t>
            </a:r>
            <a:r>
              <a:rPr lang="en-GB" dirty="0"/>
              <a:t>is usually done </a:t>
            </a:r>
            <a:r>
              <a:rPr lang="en-GB" dirty="0" smtClean="0"/>
              <a:t>remotely and consists of 2 parts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The technical SIV (sample collection and processing)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The non-technical SIV (e.g. recruitment, scheduling, EDC training, participant and site payment)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Following the SIV, the site </a:t>
            </a:r>
            <a:r>
              <a:rPr lang="en-GB" dirty="0"/>
              <a:t>complete the </a:t>
            </a:r>
            <a:r>
              <a:rPr lang="en-GB" dirty="0" err="1"/>
              <a:t>HDClarity</a:t>
            </a:r>
            <a:r>
              <a:rPr lang="en-GB" dirty="0"/>
              <a:t> training </a:t>
            </a:r>
            <a:r>
              <a:rPr lang="en-GB" dirty="0" smtClean="0"/>
              <a:t>log and are given access to the EDC training site</a:t>
            </a:r>
          </a:p>
        </p:txBody>
      </p:sp>
    </p:spTree>
    <p:extLst>
      <p:ext uri="{BB962C8B-B14F-4D97-AF65-F5344CB8AC3E}">
        <p14:creationId xmlns:p14="http://schemas.microsoft.com/office/powerpoint/2010/main" val="89698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execution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1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56637E"/>
      </a:dk2>
      <a:lt2>
        <a:srgbClr val="7788A6"/>
      </a:lt2>
      <a:accent1>
        <a:srgbClr val="7F7F7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56637E"/>
      </a:dk2>
      <a:lt2>
        <a:srgbClr val="7788A6"/>
      </a:lt2>
      <a:accent1>
        <a:srgbClr val="7F7F7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23222</TotalTime>
  <Words>1249</Words>
  <Application>Microsoft Office PowerPoint</Application>
  <PresentationFormat>On-screen Show (4:3)</PresentationFormat>
  <Paragraphs>241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Helvetica Neue</vt:lpstr>
      <vt:lpstr>Office Theme</vt:lpstr>
      <vt:lpstr>1_Office Theme</vt:lpstr>
      <vt:lpstr>Platform Study Monitoring</vt:lpstr>
      <vt:lpstr>Study Overview</vt:lpstr>
      <vt:lpstr>PowerPoint Presentation</vt:lpstr>
      <vt:lpstr>HDClarity EDC</vt:lpstr>
      <vt:lpstr>Site set up and training</vt:lpstr>
      <vt:lpstr>Site selection</vt:lpstr>
      <vt:lpstr>Site set up</vt:lpstr>
      <vt:lpstr>Site initiation</vt:lpstr>
      <vt:lpstr>study execution</vt:lpstr>
      <vt:lpstr>Inclusion criteria  </vt:lpstr>
      <vt:lpstr>Inclusion criteria  </vt:lpstr>
      <vt:lpstr>Inclusion criteria</vt:lpstr>
      <vt:lpstr>Visit frequency</vt:lpstr>
      <vt:lpstr>Definitions for reportable events</vt:lpstr>
      <vt:lpstr>Definitions for reportable events</vt:lpstr>
      <vt:lpstr>Study specific waivers</vt:lpstr>
      <vt:lpstr>Cross-site enrollment</vt:lpstr>
      <vt:lpstr>Monitoring</vt:lpstr>
      <vt:lpstr>IMV scheduling</vt:lpstr>
      <vt:lpstr>During the IMV</vt:lpstr>
      <vt:lpstr>PowerPoint Presentation</vt:lpstr>
      <vt:lpstr>ICFs</vt:lpstr>
      <vt:lpstr>Working with central laboratories</vt:lpstr>
      <vt:lpstr>PowerPoint Presentation</vt:lpstr>
      <vt:lpstr>CSF cell counts</vt:lpstr>
      <vt:lpstr>Protocol violations</vt:lpstr>
      <vt:lpstr>IMV Reporting</vt:lpstr>
      <vt:lpstr>Acknowledgements</vt:lpstr>
    </vt:vector>
  </TitlesOfParts>
  <Company>UCL Institute of Neurology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Wild</dc:creator>
  <cp:lastModifiedBy>Author</cp:lastModifiedBy>
  <cp:revision>366</cp:revision>
  <dcterms:created xsi:type="dcterms:W3CDTF">2014-06-23T15:40:52Z</dcterms:created>
  <dcterms:modified xsi:type="dcterms:W3CDTF">2018-05-23T10:54:31Z</dcterms:modified>
</cp:coreProperties>
</file>